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2147483153" r:id="rId2"/>
    <p:sldId id="2147483154" r:id="rId3"/>
    <p:sldId id="2147483151" r:id="rId4"/>
    <p:sldId id="2147483152" r:id="rId5"/>
  </p:sldIdLst>
  <p:sldSz cx="12801600" cy="9601200" type="A3"/>
  <p:notesSz cx="9144000" cy="6858000"/>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9" userDrawn="1">
          <p15:clr>
            <a:srgbClr val="A4A3A4"/>
          </p15:clr>
        </p15:guide>
        <p15:guide id="2" pos="3964" userDrawn="1">
          <p15:clr>
            <a:srgbClr val="A4A3A4"/>
          </p15:clr>
        </p15:guide>
        <p15:guide id="3" orient="horz" pos="461" userDrawn="1">
          <p15:clr>
            <a:srgbClr val="A4A3A4"/>
          </p15:clr>
        </p15:guide>
        <p15:guide id="4" pos="154" userDrawn="1">
          <p15:clr>
            <a:srgbClr val="A4A3A4"/>
          </p15:clr>
        </p15:guide>
        <p15:guide id="5" pos="7888" userDrawn="1">
          <p15:clr>
            <a:srgbClr val="A4A3A4"/>
          </p15:clr>
        </p15:guide>
        <p15:guide id="6" orient="horz" pos="1232" userDrawn="1">
          <p15:clr>
            <a:srgbClr val="A4A3A4"/>
          </p15:clr>
        </p15:guide>
        <p15:guide id="7" orient="horz" pos="5859" userDrawn="1">
          <p15:clr>
            <a:srgbClr val="A4A3A4"/>
          </p15:clr>
        </p15:guide>
        <p15:guide id="8" orient="horz" pos="801" userDrawn="1">
          <p15:clr>
            <a:srgbClr val="A4A3A4"/>
          </p15:clr>
        </p15:guide>
        <p15:guide id="9" orient="horz" pos="3931" userDrawn="1">
          <p15:clr>
            <a:srgbClr val="A4A3A4"/>
          </p15:clr>
        </p15:guide>
        <p15:guide id="10" orient="horz" pos="4362" userDrawn="1">
          <p15:clr>
            <a:srgbClr val="A4A3A4"/>
          </p15:clr>
        </p15:guide>
        <p15:guide id="11" pos="426" userDrawn="1">
          <p15:clr>
            <a:srgbClr val="A4A3A4"/>
          </p15:clr>
        </p15:guide>
        <p15:guide id="12" pos="7661" userDrawn="1">
          <p15:clr>
            <a:srgbClr val="A4A3A4"/>
          </p15:clr>
        </p15:guide>
        <p15:guide id="13" pos="3079" userDrawn="1">
          <p15:clr>
            <a:srgbClr val="A4A3A4"/>
          </p15:clr>
        </p15:guide>
        <p15:guide id="14" orient="horz" pos="9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94CFEC"/>
    <a:srgbClr val="EAF5FB"/>
    <a:srgbClr val="FFFFFF"/>
    <a:srgbClr val="FFF2CC"/>
    <a:srgbClr val="DEEBF7"/>
    <a:srgbClr val="0000FF"/>
    <a:srgbClr val="E2D9FB"/>
    <a:srgbClr val="DAE3F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97" autoAdjust="0"/>
    <p:restoredTop sz="95238" autoAdjust="0"/>
  </p:normalViewPr>
  <p:slideViewPr>
    <p:cSldViewPr snapToGrid="0" showGuides="1">
      <p:cViewPr>
        <p:scale>
          <a:sx n="125" d="100"/>
          <a:sy n="125" d="100"/>
        </p:scale>
        <p:origin x="4596" y="-780"/>
      </p:cViewPr>
      <p:guideLst>
        <p:guide orient="horz" pos="3069"/>
        <p:guide pos="3964"/>
        <p:guide orient="horz" pos="461"/>
        <p:guide pos="154"/>
        <p:guide pos="7888"/>
        <p:guide orient="horz" pos="1232"/>
        <p:guide orient="horz" pos="5859"/>
        <p:guide orient="horz" pos="801"/>
        <p:guide orient="horz" pos="3931"/>
        <p:guide orient="horz" pos="4362"/>
        <p:guide pos="426"/>
        <p:guide pos="7661"/>
        <p:guide pos="3079"/>
        <p:guide orient="horz" pos="9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BDA024B-36D7-BFD7-A92B-47224607105E}"/>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8F1935D-078A-3BAB-37F4-5B6A5741A03E}"/>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37F8EBA3-DBE8-4FA0-B49D-F3CBD96DFF7E}" type="datetimeFigureOut">
              <a:rPr kumimoji="1" lang="ja-JP" altLang="en-US" smtClean="0"/>
              <a:t>2024/10/31</a:t>
            </a:fld>
            <a:endParaRPr kumimoji="1" lang="ja-JP" altLang="en-US"/>
          </a:p>
        </p:txBody>
      </p:sp>
      <p:sp>
        <p:nvSpPr>
          <p:cNvPr id="4" name="フッター プレースホルダー 3">
            <a:extLst>
              <a:ext uri="{FF2B5EF4-FFF2-40B4-BE49-F238E27FC236}">
                <a16:creationId xmlns:a16="http://schemas.microsoft.com/office/drawing/2014/main" id="{BD8509C4-A48A-9888-C742-3B337D98643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4AB1AB5-78CE-857C-965E-056831972ABC}"/>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F23F0BB9-14DA-49FE-B886-473A140396D6}" type="slidenum">
              <a:rPr kumimoji="1" lang="ja-JP" altLang="en-US" smtClean="0"/>
              <a:t>‹#›</a:t>
            </a:fld>
            <a:endParaRPr kumimoji="1" lang="ja-JP" altLang="en-US"/>
          </a:p>
        </p:txBody>
      </p:sp>
    </p:spTree>
    <p:extLst>
      <p:ext uri="{BB962C8B-B14F-4D97-AF65-F5344CB8AC3E}">
        <p14:creationId xmlns:p14="http://schemas.microsoft.com/office/powerpoint/2010/main" val="7099117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3BF9A1E-F857-4D35-ABC8-1721F0C1C00D}"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5F0804F-96D7-4522-A94A-328F6327D130}" type="slidenum">
              <a:rPr kumimoji="1" lang="ja-JP" altLang="en-US" smtClean="0"/>
              <a:t>‹#›</a:t>
            </a:fld>
            <a:endParaRPr kumimoji="1" lang="ja-JP" altLang="en-US"/>
          </a:p>
        </p:txBody>
      </p:sp>
    </p:spTree>
    <p:extLst>
      <p:ext uri="{BB962C8B-B14F-4D97-AF65-F5344CB8AC3E}">
        <p14:creationId xmlns:p14="http://schemas.microsoft.com/office/powerpoint/2010/main" val="421729745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065501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A66D5-488F-0508-AD40-7DA25C3C4ED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69835E-C2F3-9167-4561-71E076A240F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544F7CF-0925-2783-FB3E-D86534A9C97C}"/>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632687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56609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2195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D88BB-40C7-3FC3-31AB-8C5E453537CD}"/>
              </a:ext>
            </a:extLst>
          </p:cNvPr>
          <p:cNvSpPr>
            <a:spLocks noGrp="1"/>
          </p:cNvSpPr>
          <p:nvPr>
            <p:ph type="ctrTitle"/>
          </p:nvPr>
        </p:nvSpPr>
        <p:spPr>
          <a:xfrm>
            <a:off x="1600200" y="1571308"/>
            <a:ext cx="9601200" cy="3342640"/>
          </a:xfrm>
        </p:spPr>
        <p:txBody>
          <a:bodyPr anchor="b"/>
          <a:lstStyle>
            <a:lvl1pPr algn="ctr">
              <a:defRPr sz="63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DE10DA1-85A3-3262-7DA6-C91CA2E0BA90}"/>
              </a:ext>
            </a:extLst>
          </p:cNvPr>
          <p:cNvSpPr>
            <a:spLocks noGrp="1"/>
          </p:cNvSpPr>
          <p:nvPr>
            <p:ph type="subTitle" idx="1"/>
          </p:nvPr>
        </p:nvSpPr>
        <p:spPr>
          <a:xfrm>
            <a:off x="1600200" y="5042853"/>
            <a:ext cx="9601200" cy="2318067"/>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5C32AD8-8054-83A1-2CD1-E36F170F26F1}"/>
              </a:ext>
            </a:extLst>
          </p:cNvPr>
          <p:cNvSpPr>
            <a:spLocks noGrp="1"/>
          </p:cNvSpPr>
          <p:nvPr>
            <p:ph type="dt" sz="half" idx="10"/>
          </p:nvPr>
        </p:nvSpPr>
        <p:spPr/>
        <p:txBody>
          <a:bodyPr/>
          <a:lstStyle/>
          <a:p>
            <a:fld id="{50BE8013-EA43-470B-AA06-4EA703290153}" type="datetime1">
              <a:rPr kumimoji="1" lang="ja-JP" altLang="en-US" smtClean="0"/>
              <a:t>2024/10/31</a:t>
            </a:fld>
            <a:endParaRPr kumimoji="1" lang="ja-JP" altLang="en-US"/>
          </a:p>
        </p:txBody>
      </p:sp>
      <p:sp>
        <p:nvSpPr>
          <p:cNvPr id="5" name="フッター プレースホルダー 4">
            <a:extLst>
              <a:ext uri="{FF2B5EF4-FFF2-40B4-BE49-F238E27FC236}">
                <a16:creationId xmlns:a16="http://schemas.microsoft.com/office/drawing/2014/main" id="{70016FA1-6D03-D02B-00A8-142B5A156A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C017B7-35E4-55F5-F034-ABB29989A3C4}"/>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420929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3ACB1C-50B2-7F2F-AD64-CEBC05A5C9D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68E89A-1C2B-B030-0B31-0B9B1DC3C6D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CFB7AD-5C12-5730-83A9-26D98F66F25E}"/>
              </a:ext>
            </a:extLst>
          </p:cNvPr>
          <p:cNvSpPr>
            <a:spLocks noGrp="1"/>
          </p:cNvSpPr>
          <p:nvPr>
            <p:ph type="dt" sz="half" idx="10"/>
          </p:nvPr>
        </p:nvSpPr>
        <p:spPr/>
        <p:txBody>
          <a:bodyPr/>
          <a:lstStyle/>
          <a:p>
            <a:fld id="{0DE2EC03-D938-4D2A-9F1E-53C3F732250F}" type="datetime1">
              <a:rPr kumimoji="1" lang="ja-JP" altLang="en-US" smtClean="0"/>
              <a:t>2024/10/31</a:t>
            </a:fld>
            <a:endParaRPr kumimoji="1" lang="ja-JP" altLang="en-US"/>
          </a:p>
        </p:txBody>
      </p:sp>
      <p:sp>
        <p:nvSpPr>
          <p:cNvPr id="5" name="フッター プレースホルダー 4">
            <a:extLst>
              <a:ext uri="{FF2B5EF4-FFF2-40B4-BE49-F238E27FC236}">
                <a16:creationId xmlns:a16="http://schemas.microsoft.com/office/drawing/2014/main" id="{58F61F39-34BD-10E3-C79C-B24BE625DD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190723-62A4-F5EA-E1AE-20685D941CF9}"/>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93212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B627449-C5C3-DAD1-294F-CBC766B048BA}"/>
              </a:ext>
            </a:extLst>
          </p:cNvPr>
          <p:cNvSpPr>
            <a:spLocks noGrp="1"/>
          </p:cNvSpPr>
          <p:nvPr>
            <p:ph type="title" orient="vert"/>
          </p:nvPr>
        </p:nvSpPr>
        <p:spPr>
          <a:xfrm>
            <a:off x="9161145" y="511175"/>
            <a:ext cx="2760345" cy="8136573"/>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DD2347F-1082-8767-5C4D-C19315711E1D}"/>
              </a:ext>
            </a:extLst>
          </p:cNvPr>
          <p:cNvSpPr>
            <a:spLocks noGrp="1"/>
          </p:cNvSpPr>
          <p:nvPr>
            <p:ph type="body" orient="vert" idx="1"/>
          </p:nvPr>
        </p:nvSpPr>
        <p:spPr>
          <a:xfrm>
            <a:off x="880110" y="511175"/>
            <a:ext cx="8121015" cy="813657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2BAB9B-85C6-69F7-122A-0ED9225FC9EA}"/>
              </a:ext>
            </a:extLst>
          </p:cNvPr>
          <p:cNvSpPr>
            <a:spLocks noGrp="1"/>
          </p:cNvSpPr>
          <p:nvPr>
            <p:ph type="dt" sz="half" idx="10"/>
          </p:nvPr>
        </p:nvSpPr>
        <p:spPr/>
        <p:txBody>
          <a:bodyPr/>
          <a:lstStyle/>
          <a:p>
            <a:fld id="{C708E3AE-CEA9-4607-90B9-8F663183EC3D}" type="datetime1">
              <a:rPr kumimoji="1" lang="ja-JP" altLang="en-US" smtClean="0"/>
              <a:t>2024/10/31</a:t>
            </a:fld>
            <a:endParaRPr kumimoji="1" lang="ja-JP" altLang="en-US"/>
          </a:p>
        </p:txBody>
      </p:sp>
      <p:sp>
        <p:nvSpPr>
          <p:cNvPr id="5" name="フッター プレースホルダー 4">
            <a:extLst>
              <a:ext uri="{FF2B5EF4-FFF2-40B4-BE49-F238E27FC236}">
                <a16:creationId xmlns:a16="http://schemas.microsoft.com/office/drawing/2014/main" id="{3BA09D52-FCA3-2311-DF08-B5A5D41DCD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0412EC-2982-75AB-6899-C751F9FD7802}"/>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81517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958193-8087-69CE-0AA5-61CA6598B8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47EEFF-148E-31EB-1A17-23DE3F9D2CD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AC5149-FC32-C57D-CC32-4175B94F415D}"/>
              </a:ext>
            </a:extLst>
          </p:cNvPr>
          <p:cNvSpPr>
            <a:spLocks noGrp="1"/>
          </p:cNvSpPr>
          <p:nvPr>
            <p:ph type="dt" sz="half" idx="10"/>
          </p:nvPr>
        </p:nvSpPr>
        <p:spPr/>
        <p:txBody>
          <a:bodyPr/>
          <a:lstStyle/>
          <a:p>
            <a:fld id="{BD4C2457-4556-4F31-8FB6-D9AB9B151920}" type="datetime1">
              <a:rPr kumimoji="1" lang="ja-JP" altLang="en-US" smtClean="0"/>
              <a:t>2024/10/31</a:t>
            </a:fld>
            <a:endParaRPr kumimoji="1" lang="ja-JP" altLang="en-US"/>
          </a:p>
        </p:txBody>
      </p:sp>
      <p:sp>
        <p:nvSpPr>
          <p:cNvPr id="5" name="フッター プレースホルダー 4">
            <a:extLst>
              <a:ext uri="{FF2B5EF4-FFF2-40B4-BE49-F238E27FC236}">
                <a16:creationId xmlns:a16="http://schemas.microsoft.com/office/drawing/2014/main" id="{D3EC8EA4-DA26-E4A3-BB31-29E53F8E46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491BDD-3D07-296A-177F-5A3939E541BA}"/>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62846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410C05-D9E0-1FA0-68EC-BCA8F80C74FE}"/>
              </a:ext>
            </a:extLst>
          </p:cNvPr>
          <p:cNvSpPr>
            <a:spLocks noGrp="1"/>
          </p:cNvSpPr>
          <p:nvPr>
            <p:ph type="title"/>
          </p:nvPr>
        </p:nvSpPr>
        <p:spPr>
          <a:xfrm>
            <a:off x="873443" y="2393634"/>
            <a:ext cx="11041380" cy="3993832"/>
          </a:xfrm>
        </p:spPr>
        <p:txBody>
          <a:bodyPr anchor="b"/>
          <a:lstStyle>
            <a:lvl1pPr>
              <a:defRPr sz="63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412B2D7-058D-86E0-941F-7BF32FA092BE}"/>
              </a:ext>
            </a:extLst>
          </p:cNvPr>
          <p:cNvSpPr>
            <a:spLocks noGrp="1"/>
          </p:cNvSpPr>
          <p:nvPr>
            <p:ph type="body" idx="1"/>
          </p:nvPr>
        </p:nvSpPr>
        <p:spPr>
          <a:xfrm>
            <a:off x="873443" y="6425249"/>
            <a:ext cx="11041380" cy="210026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E29F43C-F128-D540-3B61-630D0877CE25}"/>
              </a:ext>
            </a:extLst>
          </p:cNvPr>
          <p:cNvSpPr>
            <a:spLocks noGrp="1"/>
          </p:cNvSpPr>
          <p:nvPr>
            <p:ph type="dt" sz="half" idx="10"/>
          </p:nvPr>
        </p:nvSpPr>
        <p:spPr/>
        <p:txBody>
          <a:bodyPr/>
          <a:lstStyle/>
          <a:p>
            <a:fld id="{DA0A998E-EFDB-4EDC-838E-E9EC00F11965}" type="datetime1">
              <a:rPr kumimoji="1" lang="ja-JP" altLang="en-US" smtClean="0"/>
              <a:t>2024/10/31</a:t>
            </a:fld>
            <a:endParaRPr kumimoji="1" lang="ja-JP" altLang="en-US"/>
          </a:p>
        </p:txBody>
      </p:sp>
      <p:sp>
        <p:nvSpPr>
          <p:cNvPr id="5" name="フッター プレースホルダー 4">
            <a:extLst>
              <a:ext uri="{FF2B5EF4-FFF2-40B4-BE49-F238E27FC236}">
                <a16:creationId xmlns:a16="http://schemas.microsoft.com/office/drawing/2014/main" id="{2AF91163-C531-98BE-919B-353636AA4F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A5F074-4C4E-F661-9979-4FEB22C88A3C}"/>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99508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7D3C65-51AD-F4E8-C53C-960CF186004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EB600B-5D8D-D7E9-3FB3-E613747F0980}"/>
              </a:ext>
            </a:extLst>
          </p:cNvPr>
          <p:cNvSpPr>
            <a:spLocks noGrp="1"/>
          </p:cNvSpPr>
          <p:nvPr>
            <p:ph sz="half" idx="1"/>
          </p:nvPr>
        </p:nvSpPr>
        <p:spPr>
          <a:xfrm>
            <a:off x="880110" y="2555875"/>
            <a:ext cx="5440680" cy="609187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F553766-9B08-6D9E-BD40-F798DFBD0813}"/>
              </a:ext>
            </a:extLst>
          </p:cNvPr>
          <p:cNvSpPr>
            <a:spLocks noGrp="1"/>
          </p:cNvSpPr>
          <p:nvPr>
            <p:ph sz="half" idx="2"/>
          </p:nvPr>
        </p:nvSpPr>
        <p:spPr>
          <a:xfrm>
            <a:off x="6480810" y="2555875"/>
            <a:ext cx="5440680" cy="609187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C54D2FD-74C8-43CC-A01B-693C3D3C9322}"/>
              </a:ext>
            </a:extLst>
          </p:cNvPr>
          <p:cNvSpPr>
            <a:spLocks noGrp="1"/>
          </p:cNvSpPr>
          <p:nvPr>
            <p:ph type="dt" sz="half" idx="10"/>
          </p:nvPr>
        </p:nvSpPr>
        <p:spPr/>
        <p:txBody>
          <a:bodyPr/>
          <a:lstStyle/>
          <a:p>
            <a:fld id="{8D39D701-E7C4-40C7-9268-D54842048E98}" type="datetime1">
              <a:rPr kumimoji="1" lang="ja-JP" altLang="en-US" smtClean="0"/>
              <a:t>2024/10/31</a:t>
            </a:fld>
            <a:endParaRPr kumimoji="1" lang="ja-JP" altLang="en-US"/>
          </a:p>
        </p:txBody>
      </p:sp>
      <p:sp>
        <p:nvSpPr>
          <p:cNvPr id="6" name="フッター プレースホルダー 5">
            <a:extLst>
              <a:ext uri="{FF2B5EF4-FFF2-40B4-BE49-F238E27FC236}">
                <a16:creationId xmlns:a16="http://schemas.microsoft.com/office/drawing/2014/main" id="{7C948B5A-BB5B-FD39-438B-62280449597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31F55F7-F592-E050-7174-E1AAF14AE15A}"/>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17834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043006-7A79-BA2D-11B9-0DF3B42BAFAB}"/>
              </a:ext>
            </a:extLst>
          </p:cNvPr>
          <p:cNvSpPr>
            <a:spLocks noGrp="1"/>
          </p:cNvSpPr>
          <p:nvPr>
            <p:ph type="title"/>
          </p:nvPr>
        </p:nvSpPr>
        <p:spPr>
          <a:xfrm>
            <a:off x="881777" y="511176"/>
            <a:ext cx="11041380" cy="18557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54A19A-F3BD-24FC-E1C1-4E3BFC6CC1E7}"/>
              </a:ext>
            </a:extLst>
          </p:cNvPr>
          <p:cNvSpPr>
            <a:spLocks noGrp="1"/>
          </p:cNvSpPr>
          <p:nvPr>
            <p:ph type="body" idx="1"/>
          </p:nvPr>
        </p:nvSpPr>
        <p:spPr>
          <a:xfrm>
            <a:off x="881778" y="2353628"/>
            <a:ext cx="5415676"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0249F7A-824C-8C90-0924-346CCFB7583E}"/>
              </a:ext>
            </a:extLst>
          </p:cNvPr>
          <p:cNvSpPr>
            <a:spLocks noGrp="1"/>
          </p:cNvSpPr>
          <p:nvPr>
            <p:ph sz="half" idx="2"/>
          </p:nvPr>
        </p:nvSpPr>
        <p:spPr>
          <a:xfrm>
            <a:off x="881778" y="3507105"/>
            <a:ext cx="5415676" cy="51584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FAB6AC-6D3B-32FB-04F5-8B453ECC46A1}"/>
              </a:ext>
            </a:extLst>
          </p:cNvPr>
          <p:cNvSpPr>
            <a:spLocks noGrp="1"/>
          </p:cNvSpPr>
          <p:nvPr>
            <p:ph type="body" sz="quarter" idx="3"/>
          </p:nvPr>
        </p:nvSpPr>
        <p:spPr>
          <a:xfrm>
            <a:off x="6480810" y="2353628"/>
            <a:ext cx="5442347"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F95B17C-25AB-5C9E-7236-969FE5AA8541}"/>
              </a:ext>
            </a:extLst>
          </p:cNvPr>
          <p:cNvSpPr>
            <a:spLocks noGrp="1"/>
          </p:cNvSpPr>
          <p:nvPr>
            <p:ph sz="quarter" idx="4"/>
          </p:nvPr>
        </p:nvSpPr>
        <p:spPr>
          <a:xfrm>
            <a:off x="6480810" y="3507105"/>
            <a:ext cx="5442347" cy="51584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4DF763-A525-1365-63A6-44E6814F679F}"/>
              </a:ext>
            </a:extLst>
          </p:cNvPr>
          <p:cNvSpPr>
            <a:spLocks noGrp="1"/>
          </p:cNvSpPr>
          <p:nvPr>
            <p:ph type="dt" sz="half" idx="10"/>
          </p:nvPr>
        </p:nvSpPr>
        <p:spPr/>
        <p:txBody>
          <a:bodyPr/>
          <a:lstStyle/>
          <a:p>
            <a:fld id="{DA228FE0-3152-4271-B710-D4ECD102AC7A}" type="datetime1">
              <a:rPr kumimoji="1" lang="ja-JP" altLang="en-US" smtClean="0"/>
              <a:t>2024/10/31</a:t>
            </a:fld>
            <a:endParaRPr kumimoji="1" lang="ja-JP" altLang="en-US"/>
          </a:p>
        </p:txBody>
      </p:sp>
      <p:sp>
        <p:nvSpPr>
          <p:cNvPr id="8" name="フッター プレースホルダー 7">
            <a:extLst>
              <a:ext uri="{FF2B5EF4-FFF2-40B4-BE49-F238E27FC236}">
                <a16:creationId xmlns:a16="http://schemas.microsoft.com/office/drawing/2014/main" id="{437982DE-ACD9-BF87-2B88-81471993764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C063435-2C62-3EB7-DF18-B747861F7867}"/>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12583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D0F14F-B67F-4124-72EC-78A000710A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3CD27DA-4E57-672E-A470-62659DFA18FE}"/>
              </a:ext>
            </a:extLst>
          </p:cNvPr>
          <p:cNvSpPr>
            <a:spLocks noGrp="1"/>
          </p:cNvSpPr>
          <p:nvPr>
            <p:ph type="dt" sz="half" idx="10"/>
          </p:nvPr>
        </p:nvSpPr>
        <p:spPr/>
        <p:txBody>
          <a:bodyPr/>
          <a:lstStyle/>
          <a:p>
            <a:fld id="{5FC50087-35DB-4778-AE85-41E193CBCE7B}" type="datetime1">
              <a:rPr kumimoji="1" lang="ja-JP" altLang="en-US" smtClean="0"/>
              <a:t>2024/10/31</a:t>
            </a:fld>
            <a:endParaRPr kumimoji="1" lang="ja-JP" altLang="en-US"/>
          </a:p>
        </p:txBody>
      </p:sp>
      <p:sp>
        <p:nvSpPr>
          <p:cNvPr id="4" name="フッター プレースホルダー 3">
            <a:extLst>
              <a:ext uri="{FF2B5EF4-FFF2-40B4-BE49-F238E27FC236}">
                <a16:creationId xmlns:a16="http://schemas.microsoft.com/office/drawing/2014/main" id="{0959B2FB-76DE-CBC4-7D4E-68007E51706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605CEB7-7FF2-902F-F232-7E95B9996FCB}"/>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45645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B1834A9-D416-AD2C-88EA-2813BCB0C3DB}"/>
              </a:ext>
            </a:extLst>
          </p:cNvPr>
          <p:cNvSpPr>
            <a:spLocks noGrp="1"/>
          </p:cNvSpPr>
          <p:nvPr>
            <p:ph type="dt" sz="half" idx="10"/>
          </p:nvPr>
        </p:nvSpPr>
        <p:spPr/>
        <p:txBody>
          <a:bodyPr/>
          <a:lstStyle/>
          <a:p>
            <a:fld id="{8B3E0F95-C05A-497C-8048-F52730A7E595}" type="datetime1">
              <a:rPr kumimoji="1" lang="ja-JP" altLang="en-US" smtClean="0"/>
              <a:t>2024/10/31</a:t>
            </a:fld>
            <a:endParaRPr kumimoji="1" lang="ja-JP" altLang="en-US"/>
          </a:p>
        </p:txBody>
      </p:sp>
      <p:sp>
        <p:nvSpPr>
          <p:cNvPr id="3" name="フッター プレースホルダー 2">
            <a:extLst>
              <a:ext uri="{FF2B5EF4-FFF2-40B4-BE49-F238E27FC236}">
                <a16:creationId xmlns:a16="http://schemas.microsoft.com/office/drawing/2014/main" id="{16BDD363-93C1-7370-19DF-6530912CA25A}"/>
              </a:ext>
            </a:extLst>
          </p:cNvPr>
          <p:cNvSpPr>
            <a:spLocks noGrp="1"/>
          </p:cNvSpPr>
          <p:nvPr>
            <p:ph type="ftr" sz="quarter" idx="11"/>
          </p:nvPr>
        </p:nvSpPr>
        <p:spPr/>
        <p:txBody>
          <a:bodyPr/>
          <a:lstStyle/>
          <a:p>
            <a:endParaRPr kumimoji="1" lang="ja-JP" altLang="en-US"/>
          </a:p>
        </p:txBody>
      </p:sp>
      <p:sp>
        <p:nvSpPr>
          <p:cNvPr id="5" name="正方形/長方形 4">
            <a:extLst>
              <a:ext uri="{FF2B5EF4-FFF2-40B4-BE49-F238E27FC236}">
                <a16:creationId xmlns:a16="http://schemas.microsoft.com/office/drawing/2014/main" id="{7AA877F5-A055-F9D9-95AC-5B4D48075A47}"/>
              </a:ext>
            </a:extLst>
          </p:cNvPr>
          <p:cNvSpPr/>
          <p:nvPr userDrawn="1"/>
        </p:nvSpPr>
        <p:spPr>
          <a:xfrm>
            <a:off x="0" y="0"/>
            <a:ext cx="12801600" cy="433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latin typeface="游ゴシック" panose="020B0400000000000000" pitchFamily="50" charset="-128"/>
              <a:ea typeface="游ゴシック" panose="020B0400000000000000" pitchFamily="50" charset="-128"/>
            </a:endParaRPr>
          </a:p>
        </p:txBody>
      </p:sp>
      <p:sp>
        <p:nvSpPr>
          <p:cNvPr id="6" name="スライド番号プレースホルダー 2">
            <a:extLst>
              <a:ext uri="{FF2B5EF4-FFF2-40B4-BE49-F238E27FC236}">
                <a16:creationId xmlns:a16="http://schemas.microsoft.com/office/drawing/2014/main" id="{667EC53C-2EEC-1148-DFF9-1245F113ECC3}"/>
              </a:ext>
            </a:extLst>
          </p:cNvPr>
          <p:cNvSpPr txBox="1">
            <a:spLocks/>
          </p:cNvSpPr>
          <p:nvPr userDrawn="1"/>
        </p:nvSpPr>
        <p:spPr>
          <a:xfrm>
            <a:off x="12026900" y="-39020"/>
            <a:ext cx="647700"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fld id="{5AC4A5AF-5E06-48CB-A4CC-CD4FA278E808}" type="slidenum">
              <a:rPr lang="ja-JP" altLang="en-US" sz="2000" b="1" smtClean="0">
                <a:solidFill>
                  <a:schemeClr val="bg1"/>
                </a:solidFill>
                <a:latin typeface="游ゴシック" panose="020B0400000000000000" pitchFamily="50" charset="-128"/>
                <a:ea typeface="游ゴシック" panose="020B0400000000000000" pitchFamily="50" charset="-128"/>
              </a:rPr>
              <a:pPr/>
              <a:t>‹#›</a:t>
            </a:fld>
            <a:endParaRPr lang="ja-JP" altLang="en-US" sz="2000" b="1" dirty="0">
              <a:solidFill>
                <a:schemeClr val="bg1"/>
              </a:solidFill>
              <a:latin typeface="游ゴシック" panose="020B0400000000000000" pitchFamily="50" charset="-128"/>
              <a:ea typeface="游ゴシック" panose="020B0400000000000000" pitchFamily="50" charset="-128"/>
            </a:endParaRPr>
          </a:p>
        </p:txBody>
      </p:sp>
      <p:sp>
        <p:nvSpPr>
          <p:cNvPr id="9" name="タイトル 1">
            <a:extLst>
              <a:ext uri="{FF2B5EF4-FFF2-40B4-BE49-F238E27FC236}">
                <a16:creationId xmlns:a16="http://schemas.microsoft.com/office/drawing/2014/main" id="{EE577438-7E01-2A7C-10F6-0D184E197E8D}"/>
              </a:ext>
            </a:extLst>
          </p:cNvPr>
          <p:cNvSpPr>
            <a:spLocks noGrp="1"/>
          </p:cNvSpPr>
          <p:nvPr>
            <p:ph type="title"/>
          </p:nvPr>
        </p:nvSpPr>
        <p:spPr>
          <a:xfrm>
            <a:off x="2514600" y="0"/>
            <a:ext cx="7772400" cy="407701"/>
          </a:xfrm>
        </p:spPr>
        <p:txBody>
          <a:bodyPr>
            <a:noAutofit/>
          </a:bodyPr>
          <a:lstStyle>
            <a:lvl1pPr algn="ctr">
              <a:defRPr sz="2000" b="1">
                <a:solidFill>
                  <a:schemeClr val="bg1"/>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404446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6011C9-7E0A-305A-D326-0181FF43C609}"/>
              </a:ext>
            </a:extLst>
          </p:cNvPr>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F4A10E-D2F3-9113-BDC4-9445336AB7BC}"/>
              </a:ext>
            </a:extLst>
          </p:cNvPr>
          <p:cNvSpPr>
            <a:spLocks noGrp="1"/>
          </p:cNvSpPr>
          <p:nvPr>
            <p:ph idx="1"/>
          </p:nvPr>
        </p:nvSpPr>
        <p:spPr>
          <a:xfrm>
            <a:off x="5442347" y="1382396"/>
            <a:ext cx="6480810" cy="68230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CD62052-7C29-5082-B0D6-570DC1504355}"/>
              </a:ext>
            </a:extLst>
          </p:cNvPr>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380B931-501F-1A0E-F41A-A2D4F539DFC4}"/>
              </a:ext>
            </a:extLst>
          </p:cNvPr>
          <p:cNvSpPr>
            <a:spLocks noGrp="1"/>
          </p:cNvSpPr>
          <p:nvPr>
            <p:ph type="dt" sz="half" idx="10"/>
          </p:nvPr>
        </p:nvSpPr>
        <p:spPr/>
        <p:txBody>
          <a:bodyPr/>
          <a:lstStyle/>
          <a:p>
            <a:fld id="{23787474-2E1C-4352-943C-0723321DC988}" type="datetime1">
              <a:rPr kumimoji="1" lang="ja-JP" altLang="en-US" smtClean="0"/>
              <a:t>2024/10/31</a:t>
            </a:fld>
            <a:endParaRPr kumimoji="1" lang="ja-JP" altLang="en-US"/>
          </a:p>
        </p:txBody>
      </p:sp>
      <p:sp>
        <p:nvSpPr>
          <p:cNvPr id="6" name="フッター プレースホルダー 5">
            <a:extLst>
              <a:ext uri="{FF2B5EF4-FFF2-40B4-BE49-F238E27FC236}">
                <a16:creationId xmlns:a16="http://schemas.microsoft.com/office/drawing/2014/main" id="{92317081-4941-C133-358B-EEE8D0CA6C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D1BD41C-1110-9327-B81D-24CE9CAABDC2}"/>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2665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4E38A-65C4-D04E-8F14-84C612BBEF29}"/>
              </a:ext>
            </a:extLst>
          </p:cNvPr>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B0FEAD4-8B8F-2B48-CF07-591751A14802}"/>
              </a:ext>
            </a:extLst>
          </p:cNvPr>
          <p:cNvSpPr>
            <a:spLocks noGrp="1"/>
          </p:cNvSpPr>
          <p:nvPr>
            <p:ph type="pic" idx="1"/>
          </p:nvPr>
        </p:nvSpPr>
        <p:spPr>
          <a:xfrm>
            <a:off x="5442347" y="1382396"/>
            <a:ext cx="6480810" cy="6823075"/>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a:extLst>
              <a:ext uri="{FF2B5EF4-FFF2-40B4-BE49-F238E27FC236}">
                <a16:creationId xmlns:a16="http://schemas.microsoft.com/office/drawing/2014/main" id="{E887EFEC-487C-E501-E280-CC70E97CEF3D}"/>
              </a:ext>
            </a:extLst>
          </p:cNvPr>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C4867E-F4BB-42CC-56AD-33A085A74EA3}"/>
              </a:ext>
            </a:extLst>
          </p:cNvPr>
          <p:cNvSpPr>
            <a:spLocks noGrp="1"/>
          </p:cNvSpPr>
          <p:nvPr>
            <p:ph type="dt" sz="half" idx="10"/>
          </p:nvPr>
        </p:nvSpPr>
        <p:spPr/>
        <p:txBody>
          <a:bodyPr/>
          <a:lstStyle/>
          <a:p>
            <a:fld id="{FFB2B024-5729-43F7-B01D-88D6F8D620C5}" type="datetime1">
              <a:rPr kumimoji="1" lang="ja-JP" altLang="en-US" smtClean="0"/>
              <a:t>2024/10/31</a:t>
            </a:fld>
            <a:endParaRPr kumimoji="1" lang="ja-JP" altLang="en-US"/>
          </a:p>
        </p:txBody>
      </p:sp>
      <p:sp>
        <p:nvSpPr>
          <p:cNvPr id="6" name="フッター プレースホルダー 5">
            <a:extLst>
              <a:ext uri="{FF2B5EF4-FFF2-40B4-BE49-F238E27FC236}">
                <a16:creationId xmlns:a16="http://schemas.microsoft.com/office/drawing/2014/main" id="{912406C1-74D1-C428-925B-8E26E72311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A0074B-CC7D-AC7C-D68F-7F244E05BE4D}"/>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469742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6E6AD31-4AFA-88F9-D52D-8E3823A80CAA}"/>
              </a:ext>
            </a:extLst>
          </p:cNvPr>
          <p:cNvSpPr>
            <a:spLocks noGrp="1"/>
          </p:cNvSpPr>
          <p:nvPr>
            <p:ph type="title"/>
          </p:nvPr>
        </p:nvSpPr>
        <p:spPr>
          <a:xfrm>
            <a:off x="880110" y="511176"/>
            <a:ext cx="11041380" cy="18557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62C534-402A-2EA1-0171-4A26EF6DA154}"/>
              </a:ext>
            </a:extLst>
          </p:cNvPr>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3754DE-FB22-292E-908F-F25DAC5DF322}"/>
              </a:ext>
            </a:extLst>
          </p:cNvPr>
          <p:cNvSpPr>
            <a:spLocks noGrp="1"/>
          </p:cNvSpPr>
          <p:nvPr>
            <p:ph type="dt" sz="half" idx="2"/>
          </p:nvPr>
        </p:nvSpPr>
        <p:spPr>
          <a:xfrm>
            <a:off x="880110" y="8898891"/>
            <a:ext cx="2880360" cy="511175"/>
          </a:xfrm>
          <a:prstGeom prst="rect">
            <a:avLst/>
          </a:prstGeom>
        </p:spPr>
        <p:txBody>
          <a:bodyPr vert="horz" lIns="91440" tIns="45720" rIns="91440" bIns="45720" rtlCol="0" anchor="ctr"/>
          <a:lstStyle>
            <a:lvl1pPr algn="l">
              <a:defRPr sz="1260">
                <a:solidFill>
                  <a:schemeClr val="tx1">
                    <a:tint val="75000"/>
                  </a:schemeClr>
                </a:solidFill>
              </a:defRPr>
            </a:lvl1pPr>
          </a:lstStyle>
          <a:p>
            <a:fld id="{CA11CDFB-F71C-4357-8DDD-9DB029B85F05}" type="datetime1">
              <a:rPr kumimoji="1" lang="ja-JP" altLang="en-US" smtClean="0"/>
              <a:t>2024/10/31</a:t>
            </a:fld>
            <a:endParaRPr kumimoji="1" lang="ja-JP" altLang="en-US"/>
          </a:p>
        </p:txBody>
      </p:sp>
      <p:sp>
        <p:nvSpPr>
          <p:cNvPr id="5" name="フッター プレースホルダー 4">
            <a:extLst>
              <a:ext uri="{FF2B5EF4-FFF2-40B4-BE49-F238E27FC236}">
                <a16:creationId xmlns:a16="http://schemas.microsoft.com/office/drawing/2014/main" id="{A35A35CB-53BA-68D5-8746-A04DFA133786}"/>
              </a:ext>
            </a:extLst>
          </p:cNvPr>
          <p:cNvSpPr>
            <a:spLocks noGrp="1"/>
          </p:cNvSpPr>
          <p:nvPr>
            <p:ph type="ftr" sz="quarter" idx="3"/>
          </p:nvPr>
        </p:nvSpPr>
        <p:spPr>
          <a:xfrm>
            <a:off x="4240530" y="8898891"/>
            <a:ext cx="4320540" cy="511175"/>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E88280E-9EE8-4F8C-ED79-EE2AA08BDFD5}"/>
              </a:ext>
            </a:extLst>
          </p:cNvPr>
          <p:cNvSpPr>
            <a:spLocks noGrp="1"/>
          </p:cNvSpPr>
          <p:nvPr>
            <p:ph type="sldNum" sz="quarter" idx="4"/>
          </p:nvPr>
        </p:nvSpPr>
        <p:spPr>
          <a:xfrm>
            <a:off x="9041130" y="8898891"/>
            <a:ext cx="2880360" cy="511175"/>
          </a:xfrm>
          <a:prstGeom prst="rect">
            <a:avLst/>
          </a:prstGeom>
        </p:spPr>
        <p:txBody>
          <a:bodyPr vert="horz" lIns="91440" tIns="45720" rIns="91440" bIns="45720" rtlCol="0" anchor="ctr"/>
          <a:lstStyle>
            <a:lvl1pPr algn="r">
              <a:defRPr sz="1260">
                <a:solidFill>
                  <a:schemeClr val="tx1">
                    <a:tint val="75000"/>
                  </a:schemeClr>
                </a:solidFill>
              </a:defRPr>
            </a:lvl1p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061963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B562F1E-1112-CA60-B44C-6A6F84EE5673}"/>
              </a:ext>
            </a:extLst>
          </p:cNvPr>
          <p:cNvCxnSpPr>
            <a:cxnSpLocks/>
          </p:cNvCxnSpPr>
          <p:nvPr/>
        </p:nvCxnSpPr>
        <p:spPr>
          <a:xfrm>
            <a:off x="1846470" y="4859576"/>
            <a:ext cx="10317398" cy="0"/>
          </a:xfrm>
          <a:prstGeom prst="line">
            <a:avLst/>
          </a:prstGeom>
          <a:noFill/>
          <a:ln w="6350" cap="flat" cmpd="sng" algn="ctr">
            <a:solidFill>
              <a:sysClr val="windowText" lastClr="000000"/>
            </a:solidFill>
            <a:prstDash val="dash"/>
            <a:miter lim="800000"/>
          </a:ln>
          <a:effectLst/>
        </p:spPr>
      </p:cxnSp>
      <p:sp>
        <p:nvSpPr>
          <p:cNvPr id="13" name="正方形/長方形 12">
            <a:extLst>
              <a:ext uri="{FF2B5EF4-FFF2-40B4-BE49-F238E27FC236}">
                <a16:creationId xmlns:a16="http://schemas.microsoft.com/office/drawing/2014/main" id="{8DF5CDD9-0EC3-5183-260E-90CC27D40E5F}"/>
              </a:ext>
            </a:extLst>
          </p:cNvPr>
          <p:cNvSpPr/>
          <p:nvPr/>
        </p:nvSpPr>
        <p:spPr bwMode="gray">
          <a:xfrm>
            <a:off x="1191071" y="3836786"/>
            <a:ext cx="599048"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a:t>
            </a:r>
          </a:p>
        </p:txBody>
      </p:sp>
      <p:sp>
        <p:nvSpPr>
          <p:cNvPr id="14" name="正方形/長方形 13">
            <a:extLst>
              <a:ext uri="{FF2B5EF4-FFF2-40B4-BE49-F238E27FC236}">
                <a16:creationId xmlns:a16="http://schemas.microsoft.com/office/drawing/2014/main" id="{473E6284-B14A-FE27-101B-D130412B5A81}"/>
              </a:ext>
            </a:extLst>
          </p:cNvPr>
          <p:cNvSpPr/>
          <p:nvPr/>
        </p:nvSpPr>
        <p:spPr bwMode="gray">
          <a:xfrm>
            <a:off x="1191071" y="6196850"/>
            <a:ext cx="599048" cy="985362"/>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導入前</a:t>
            </a:r>
          </a:p>
        </p:txBody>
      </p:sp>
      <p:sp>
        <p:nvSpPr>
          <p:cNvPr id="17" name="矢印: 五方向 16">
            <a:extLst>
              <a:ext uri="{FF2B5EF4-FFF2-40B4-BE49-F238E27FC236}">
                <a16:creationId xmlns:a16="http://schemas.microsoft.com/office/drawing/2014/main" id="{8A4A9A5B-1816-E8A4-D2F3-E565D421317F}"/>
              </a:ext>
            </a:extLst>
          </p:cNvPr>
          <p:cNvSpPr/>
          <p:nvPr/>
        </p:nvSpPr>
        <p:spPr bwMode="gray">
          <a:xfrm>
            <a:off x="2494136" y="3165053"/>
            <a:ext cx="7212618"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毎営業日（</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プロセス）</a:t>
            </a:r>
          </a:p>
        </p:txBody>
      </p:sp>
      <p:sp>
        <p:nvSpPr>
          <p:cNvPr id="18" name="矢印: 五方向 17">
            <a:extLst>
              <a:ext uri="{FF2B5EF4-FFF2-40B4-BE49-F238E27FC236}">
                <a16:creationId xmlns:a16="http://schemas.microsoft.com/office/drawing/2014/main" id="{DC129288-98A3-9B8F-FFAA-0CFD1001F4A0}"/>
              </a:ext>
            </a:extLst>
          </p:cNvPr>
          <p:cNvSpPr/>
          <p:nvPr/>
        </p:nvSpPr>
        <p:spPr bwMode="gray">
          <a:xfrm>
            <a:off x="10909514" y="3453053"/>
            <a:ext cx="1056234"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エラー・</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b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故障対応</a:t>
            </a:r>
          </a:p>
        </p:txBody>
      </p:sp>
      <p:sp>
        <p:nvSpPr>
          <p:cNvPr id="19" name="矢印: 五方向 18">
            <a:extLst>
              <a:ext uri="{FF2B5EF4-FFF2-40B4-BE49-F238E27FC236}">
                <a16:creationId xmlns:a16="http://schemas.microsoft.com/office/drawing/2014/main" id="{2503FB74-71B3-B034-429E-F10513099321}"/>
              </a:ext>
            </a:extLst>
          </p:cNvPr>
          <p:cNvSpPr/>
          <p:nvPr/>
        </p:nvSpPr>
        <p:spPr bwMode="gray">
          <a:xfrm>
            <a:off x="9878184" y="3453053"/>
            <a:ext cx="967423"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メンテナンス</a:t>
            </a:r>
          </a:p>
        </p:txBody>
      </p:sp>
      <p:sp>
        <p:nvSpPr>
          <p:cNvPr id="20" name="矢印: 五方向 19">
            <a:extLst>
              <a:ext uri="{FF2B5EF4-FFF2-40B4-BE49-F238E27FC236}">
                <a16:creationId xmlns:a16="http://schemas.microsoft.com/office/drawing/2014/main" id="{E160AD34-AABB-4844-A3CE-761E16921A26}"/>
              </a:ext>
            </a:extLst>
          </p:cNvPr>
          <p:cNvSpPr/>
          <p:nvPr/>
        </p:nvSpPr>
        <p:spPr bwMode="gray">
          <a:xfrm>
            <a:off x="9878184" y="3165053"/>
            <a:ext cx="967423"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年ごと</a:t>
            </a:r>
          </a:p>
        </p:txBody>
      </p:sp>
      <p:sp>
        <p:nvSpPr>
          <p:cNvPr id="25" name="矢印: 五方向 24">
            <a:extLst>
              <a:ext uri="{FF2B5EF4-FFF2-40B4-BE49-F238E27FC236}">
                <a16:creationId xmlns:a16="http://schemas.microsoft.com/office/drawing/2014/main" id="{0E3B2C9F-669D-C8CC-C113-D0DDCB89DFC4}"/>
              </a:ext>
            </a:extLst>
          </p:cNvPr>
          <p:cNvSpPr/>
          <p:nvPr/>
        </p:nvSpPr>
        <p:spPr bwMode="gray">
          <a:xfrm>
            <a:off x="10909514" y="3165053"/>
            <a:ext cx="1056234"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都度</a:t>
            </a:r>
          </a:p>
        </p:txBody>
      </p:sp>
      <p:sp>
        <p:nvSpPr>
          <p:cNvPr id="26" name="矢印: 五方向 25">
            <a:extLst>
              <a:ext uri="{FF2B5EF4-FFF2-40B4-BE49-F238E27FC236}">
                <a16:creationId xmlns:a16="http://schemas.microsoft.com/office/drawing/2014/main" id="{BDF43D8D-3905-FC2C-9F8F-2408E547D1D2}"/>
              </a:ext>
            </a:extLst>
          </p:cNvPr>
          <p:cNvSpPr/>
          <p:nvPr/>
        </p:nvSpPr>
        <p:spPr bwMode="gray">
          <a:xfrm>
            <a:off x="4429445" y="3453053"/>
            <a:ext cx="3105645"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●●業務</a:t>
            </a:r>
          </a:p>
        </p:txBody>
      </p:sp>
      <p:sp>
        <p:nvSpPr>
          <p:cNvPr id="27" name="正方形/長方形 26">
            <a:extLst>
              <a:ext uri="{FF2B5EF4-FFF2-40B4-BE49-F238E27FC236}">
                <a16:creationId xmlns:a16="http://schemas.microsoft.com/office/drawing/2014/main" id="{063BD640-7685-32D9-8CC1-67DF1553FCA7}"/>
              </a:ext>
            </a:extLst>
          </p:cNvPr>
          <p:cNvSpPr/>
          <p:nvPr/>
        </p:nvSpPr>
        <p:spPr bwMode="gray">
          <a:xfrm>
            <a:off x="1846470" y="3836786"/>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機械</a:t>
            </a:r>
          </a:p>
        </p:txBody>
      </p:sp>
      <p:sp>
        <p:nvSpPr>
          <p:cNvPr id="28" name="正方形/長方形 27">
            <a:extLst>
              <a:ext uri="{FF2B5EF4-FFF2-40B4-BE49-F238E27FC236}">
                <a16:creationId xmlns:a16="http://schemas.microsoft.com/office/drawing/2014/main" id="{5C0681CA-BCEA-74A1-16CD-A50FFA091C7A}"/>
              </a:ext>
            </a:extLst>
          </p:cNvPr>
          <p:cNvSpPr/>
          <p:nvPr/>
        </p:nvSpPr>
        <p:spPr bwMode="gray">
          <a:xfrm>
            <a:off x="1842603" y="6194821"/>
            <a:ext cx="599048" cy="985361"/>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sp>
        <p:nvSpPr>
          <p:cNvPr id="30" name="正方形/長方形 29">
            <a:extLst>
              <a:ext uri="{FF2B5EF4-FFF2-40B4-BE49-F238E27FC236}">
                <a16:creationId xmlns:a16="http://schemas.microsoft.com/office/drawing/2014/main" id="{CD3A6CB0-75F4-B48F-ABA8-AC3517A7DF4E}"/>
              </a:ext>
            </a:extLst>
          </p:cNvPr>
          <p:cNvSpPr/>
          <p:nvPr/>
        </p:nvSpPr>
        <p:spPr bwMode="gray">
          <a:xfrm>
            <a:off x="1846470" y="3154053"/>
            <a:ext cx="594436" cy="576000"/>
          </a:xfrm>
          <a:prstGeom prst="rect">
            <a:avLst/>
          </a:prstGeom>
          <a:solidFill>
            <a:sysClr val="window" lastClr="FFFFFF">
              <a:lumMod val="95000"/>
            </a:sys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a:t>
            </a:r>
          </a:p>
        </p:txBody>
      </p:sp>
      <p:sp>
        <p:nvSpPr>
          <p:cNvPr id="31" name="正方形/長方形 30">
            <a:extLst>
              <a:ext uri="{FF2B5EF4-FFF2-40B4-BE49-F238E27FC236}">
                <a16:creationId xmlns:a16="http://schemas.microsoft.com/office/drawing/2014/main" id="{4C2770D6-509E-C371-9D5F-9F68DBB28011}"/>
              </a:ext>
            </a:extLst>
          </p:cNvPr>
          <p:cNvSpPr/>
          <p:nvPr/>
        </p:nvSpPr>
        <p:spPr bwMode="gray">
          <a:xfrm>
            <a:off x="1846470" y="4891295"/>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sp>
        <p:nvSpPr>
          <p:cNvPr id="35" name="矢印: 五方向 34">
            <a:extLst>
              <a:ext uri="{FF2B5EF4-FFF2-40B4-BE49-F238E27FC236}">
                <a16:creationId xmlns:a16="http://schemas.microsoft.com/office/drawing/2014/main" id="{1CD2C7A0-F2FA-0033-8008-09B746F1DAF1}"/>
              </a:ext>
            </a:extLst>
          </p:cNvPr>
          <p:cNvSpPr/>
          <p:nvPr/>
        </p:nvSpPr>
        <p:spPr bwMode="gray">
          <a:xfrm>
            <a:off x="2494137" y="3453053"/>
            <a:ext cx="1856988"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p>
        </p:txBody>
      </p:sp>
      <p:sp>
        <p:nvSpPr>
          <p:cNvPr id="46" name="矢印: 五方向 45">
            <a:extLst>
              <a:ext uri="{FF2B5EF4-FFF2-40B4-BE49-F238E27FC236}">
                <a16:creationId xmlns:a16="http://schemas.microsoft.com/office/drawing/2014/main" id="{326BCA18-DEE3-2558-183C-EDB78FADF6AE}"/>
              </a:ext>
            </a:extLst>
          </p:cNvPr>
          <p:cNvSpPr/>
          <p:nvPr/>
        </p:nvSpPr>
        <p:spPr bwMode="gray">
          <a:xfrm>
            <a:off x="7683308" y="3453053"/>
            <a:ext cx="1200150"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確認・検査</a:t>
            </a:r>
          </a:p>
        </p:txBody>
      </p:sp>
      <p:sp>
        <p:nvSpPr>
          <p:cNvPr id="47" name="矢印: 五方向 46">
            <a:extLst>
              <a:ext uri="{FF2B5EF4-FFF2-40B4-BE49-F238E27FC236}">
                <a16:creationId xmlns:a16="http://schemas.microsoft.com/office/drawing/2014/main" id="{58DB14D9-9AAB-8CED-7D1F-74127AD89A49}"/>
              </a:ext>
            </a:extLst>
          </p:cNvPr>
          <p:cNvSpPr/>
          <p:nvPr/>
        </p:nvSpPr>
        <p:spPr bwMode="gray">
          <a:xfrm>
            <a:off x="8921558" y="3453053"/>
            <a:ext cx="785196"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後処理</a:t>
            </a:r>
          </a:p>
        </p:txBody>
      </p:sp>
      <p:sp>
        <p:nvSpPr>
          <p:cNvPr id="83" name="タイトル 4">
            <a:extLst>
              <a:ext uri="{FF2B5EF4-FFF2-40B4-BE49-F238E27FC236}">
                <a16:creationId xmlns:a16="http://schemas.microsoft.com/office/drawing/2014/main" id="{ADFCC734-66AF-5CEA-5AC6-C04D8D842A55}"/>
              </a:ext>
            </a:extLst>
          </p:cNvPr>
          <p:cNvSpPr txBox="1">
            <a:spLocks/>
          </p:cNvSpPr>
          <p:nvPr/>
        </p:nvSpPr>
        <p:spPr>
          <a:xfrm>
            <a:off x="1191070" y="1571253"/>
            <a:ext cx="10972798"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1.</a:t>
            </a:r>
            <a:r>
              <a:rPr lang="ja-JP" altLang="en-US" sz="2000" b="1" dirty="0">
                <a:solidFill>
                  <a:schemeClr val="bg1"/>
                </a:solidFill>
              </a:rPr>
              <a:t>製品カテゴリ名　業務プロセスイメージ</a:t>
            </a:r>
          </a:p>
        </p:txBody>
      </p:sp>
      <p:sp>
        <p:nvSpPr>
          <p:cNvPr id="86" name="正方形/長方形 85">
            <a:extLst>
              <a:ext uri="{FF2B5EF4-FFF2-40B4-BE49-F238E27FC236}">
                <a16:creationId xmlns:a16="http://schemas.microsoft.com/office/drawing/2014/main" id="{5163FCC5-5F80-80CA-4B95-6C6727804837}"/>
              </a:ext>
            </a:extLst>
          </p:cNvPr>
          <p:cNvSpPr/>
          <p:nvPr/>
        </p:nvSpPr>
        <p:spPr bwMode="gray">
          <a:xfrm>
            <a:off x="9943155" y="2381907"/>
            <a:ext cx="302400" cy="104676"/>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7" name="正方形/長方形 86">
            <a:extLst>
              <a:ext uri="{FF2B5EF4-FFF2-40B4-BE49-F238E27FC236}">
                <a16:creationId xmlns:a16="http://schemas.microsoft.com/office/drawing/2014/main" id="{3309C67D-790B-E181-E74D-49CC274BAE68}"/>
              </a:ext>
            </a:extLst>
          </p:cNvPr>
          <p:cNvSpPr/>
          <p:nvPr/>
        </p:nvSpPr>
        <p:spPr bwMode="gray">
          <a:xfrm>
            <a:off x="9943155" y="2759847"/>
            <a:ext cx="302400" cy="104676"/>
          </a:xfrm>
          <a:prstGeom prst="rect">
            <a:avLst/>
          </a:prstGeom>
          <a:solidFill>
            <a:srgbClr val="FFFFFF">
              <a:lumMod val="85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8" name="四角形: 角を丸くする 87">
            <a:extLst>
              <a:ext uri="{FF2B5EF4-FFF2-40B4-BE49-F238E27FC236}">
                <a16:creationId xmlns:a16="http://schemas.microsoft.com/office/drawing/2014/main" id="{6E746AEF-5BA0-DE60-FE65-F85210037689}"/>
              </a:ext>
            </a:extLst>
          </p:cNvPr>
          <p:cNvSpPr/>
          <p:nvPr/>
        </p:nvSpPr>
        <p:spPr bwMode="gray">
          <a:xfrm>
            <a:off x="9943155" y="2059431"/>
            <a:ext cx="302400" cy="104676"/>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9" name="正方形/長方形 88">
            <a:extLst>
              <a:ext uri="{FF2B5EF4-FFF2-40B4-BE49-F238E27FC236}">
                <a16:creationId xmlns:a16="http://schemas.microsoft.com/office/drawing/2014/main" id="{F13FA5D7-FB03-D186-AF86-F7943BE76FB1}"/>
              </a:ext>
            </a:extLst>
          </p:cNvPr>
          <p:cNvSpPr/>
          <p:nvPr/>
        </p:nvSpPr>
        <p:spPr bwMode="gray">
          <a:xfrm>
            <a:off x="10317555" y="2381907"/>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導入後追加</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0" name="正方形/長方形 89">
            <a:extLst>
              <a:ext uri="{FF2B5EF4-FFF2-40B4-BE49-F238E27FC236}">
                <a16:creationId xmlns:a16="http://schemas.microsoft.com/office/drawing/2014/main" id="{7BD3772A-BBC4-E45F-EBB8-684C6773E438}"/>
              </a:ext>
            </a:extLst>
          </p:cNvPr>
          <p:cNvSpPr/>
          <p:nvPr/>
        </p:nvSpPr>
        <p:spPr bwMode="gray">
          <a:xfrm>
            <a:off x="10317555" y="2759847"/>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機器代替対象</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1" name="正方形/長方形 90">
            <a:extLst>
              <a:ext uri="{FF2B5EF4-FFF2-40B4-BE49-F238E27FC236}">
                <a16:creationId xmlns:a16="http://schemas.microsoft.com/office/drawing/2014/main" id="{483C98F8-D85C-DC94-47A0-85145BD93C68}"/>
              </a:ext>
            </a:extLst>
          </p:cNvPr>
          <p:cNvSpPr/>
          <p:nvPr/>
        </p:nvSpPr>
        <p:spPr bwMode="gray">
          <a:xfrm>
            <a:off x="10317555" y="2059431"/>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2" name="正方形/長方形 91">
            <a:extLst>
              <a:ext uri="{FF2B5EF4-FFF2-40B4-BE49-F238E27FC236}">
                <a16:creationId xmlns:a16="http://schemas.microsoft.com/office/drawing/2014/main" id="{6FFE27CC-4A19-7F5D-C01E-FA79C2F85269}"/>
              </a:ext>
            </a:extLst>
          </p:cNvPr>
          <p:cNvSpPr/>
          <p:nvPr/>
        </p:nvSpPr>
        <p:spPr bwMode="gray">
          <a:xfrm>
            <a:off x="9943156" y="2921084"/>
            <a:ext cx="302400" cy="104676"/>
          </a:xfrm>
          <a:prstGeom prst="rect">
            <a:avLst/>
          </a:prstGeom>
          <a:solidFill>
            <a:srgbClr val="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3" name="正方形/長方形 92">
            <a:extLst>
              <a:ext uri="{FF2B5EF4-FFF2-40B4-BE49-F238E27FC236}">
                <a16:creationId xmlns:a16="http://schemas.microsoft.com/office/drawing/2014/main" id="{DE1F1E3D-9B19-D573-6BB8-BE2E7B2C99F1}"/>
              </a:ext>
            </a:extLst>
          </p:cNvPr>
          <p:cNvSpPr/>
          <p:nvPr/>
        </p:nvSpPr>
        <p:spPr bwMode="gray">
          <a:xfrm>
            <a:off x="10317555" y="2921084"/>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上記以外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4" name="四角形: 角を丸くする 93">
            <a:extLst>
              <a:ext uri="{FF2B5EF4-FFF2-40B4-BE49-F238E27FC236}">
                <a16:creationId xmlns:a16="http://schemas.microsoft.com/office/drawing/2014/main" id="{BFCDC036-7B80-B64E-03FD-12D3AF00AD22}"/>
              </a:ext>
            </a:extLst>
          </p:cNvPr>
          <p:cNvSpPr/>
          <p:nvPr/>
        </p:nvSpPr>
        <p:spPr bwMode="gray">
          <a:xfrm>
            <a:off x="9943155" y="2220669"/>
            <a:ext cx="302400" cy="104676"/>
          </a:xfrm>
          <a:prstGeom prst="roundRect">
            <a:avLst/>
          </a:prstGeom>
          <a:pattFill prst="ltUpDiag">
            <a:fgClr>
              <a:srgbClr val="94CFEC"/>
            </a:fgClr>
            <a:bgClr>
              <a:srgbClr val="FFFFFF"/>
            </a:bgClr>
          </a:patt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5" name="正方形/長方形 94">
            <a:extLst>
              <a:ext uri="{FF2B5EF4-FFF2-40B4-BE49-F238E27FC236}">
                <a16:creationId xmlns:a16="http://schemas.microsoft.com/office/drawing/2014/main" id="{E96C8C75-BEF9-46AB-C001-BB002239D569}"/>
              </a:ext>
            </a:extLst>
          </p:cNvPr>
          <p:cNvSpPr/>
          <p:nvPr/>
        </p:nvSpPr>
        <p:spPr bwMode="gray">
          <a:xfrm>
            <a:off x="10317555" y="2220669"/>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機能の有無で変化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4" name="四角形: 角を丸くする 3">
            <a:extLst>
              <a:ext uri="{FF2B5EF4-FFF2-40B4-BE49-F238E27FC236}">
                <a16:creationId xmlns:a16="http://schemas.microsoft.com/office/drawing/2014/main" id="{69275FCA-859F-A2EE-6320-98867F6B520D}"/>
              </a:ext>
            </a:extLst>
          </p:cNvPr>
          <p:cNvSpPr/>
          <p:nvPr/>
        </p:nvSpPr>
        <p:spPr bwMode="gray">
          <a:xfrm>
            <a:off x="9943155" y="2566287"/>
            <a:ext cx="302400" cy="102701"/>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5" name="正方形/長方形 4">
            <a:extLst>
              <a:ext uri="{FF2B5EF4-FFF2-40B4-BE49-F238E27FC236}">
                <a16:creationId xmlns:a16="http://schemas.microsoft.com/office/drawing/2014/main" id="{2821A480-5FB4-2B6E-5781-ACDB8A86ED51}"/>
              </a:ext>
            </a:extLst>
          </p:cNvPr>
          <p:cNvSpPr/>
          <p:nvPr/>
        </p:nvSpPr>
        <p:spPr bwMode="gray">
          <a:xfrm>
            <a:off x="10317555" y="2567807"/>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10" name="正方形/長方形 9">
            <a:extLst>
              <a:ext uri="{FF2B5EF4-FFF2-40B4-BE49-F238E27FC236}">
                <a16:creationId xmlns:a16="http://schemas.microsoft.com/office/drawing/2014/main" id="{5C6C3C31-EB43-AB2B-1CE6-7E9D63B4FEC1}"/>
              </a:ext>
            </a:extLst>
          </p:cNvPr>
          <p:cNvSpPr/>
          <p:nvPr/>
        </p:nvSpPr>
        <p:spPr>
          <a:xfrm>
            <a:off x="0" y="0"/>
            <a:ext cx="12801600" cy="433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提出用①</a:t>
            </a:r>
            <a:endParaRPr kumimoji="1" lang="ja-JP" altLang="en-US" sz="2000" b="1" dirty="0"/>
          </a:p>
        </p:txBody>
      </p:sp>
      <p:sp>
        <p:nvSpPr>
          <p:cNvPr id="6" name="正方形/長方形 5">
            <a:extLst>
              <a:ext uri="{FF2B5EF4-FFF2-40B4-BE49-F238E27FC236}">
                <a16:creationId xmlns:a16="http://schemas.microsoft.com/office/drawing/2014/main" id="{BD08F475-7D52-AB8A-4870-07E6A12BE84E}"/>
              </a:ext>
            </a:extLst>
          </p:cNvPr>
          <p:cNvSpPr/>
          <p:nvPr/>
        </p:nvSpPr>
        <p:spPr>
          <a:xfrm>
            <a:off x="169486" y="627614"/>
            <a:ext cx="12387127" cy="66678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prstClr val="black"/>
                </a:solidFill>
                <a:latin typeface="游ゴシック"/>
                <a:ea typeface="游ゴシック"/>
              </a:rPr>
              <a:t>P3</a:t>
            </a:r>
            <a:r>
              <a:rPr lang="ja-JP" altLang="en-US" sz="1600" b="1" dirty="0">
                <a:solidFill>
                  <a:prstClr val="black"/>
                </a:solidFill>
                <a:latin typeface="游ゴシック"/>
                <a:ea typeface="游ゴシック"/>
              </a:rPr>
              <a:t>：業務プロセスの表記例、</a:t>
            </a:r>
            <a:r>
              <a:rPr lang="en-US" altLang="ja-JP" sz="1600" b="1" dirty="0">
                <a:solidFill>
                  <a:prstClr val="black"/>
                </a:solidFill>
                <a:latin typeface="游ゴシック"/>
                <a:ea typeface="游ゴシック"/>
              </a:rPr>
              <a:t>P4</a:t>
            </a:r>
            <a:r>
              <a:rPr lang="ja-JP" altLang="en-US" sz="1600" b="1" dirty="0">
                <a:solidFill>
                  <a:prstClr val="black"/>
                </a:solidFill>
                <a:latin typeface="游ゴシック"/>
                <a:ea typeface="游ゴシック"/>
              </a:rPr>
              <a:t>：「削減される人手による作業」の代表例　を参考に、申請する製品カテゴリの製品に関して</a:t>
            </a:r>
            <a:endParaRPr lang="en-US" altLang="ja-JP" sz="1600" b="1" dirty="0">
              <a:solidFill>
                <a:prstClr val="black"/>
              </a:solidFill>
              <a:latin typeface="游ゴシック"/>
              <a:ea typeface="游ゴシック"/>
            </a:endParaRPr>
          </a:p>
          <a:p>
            <a:r>
              <a:rPr lang="ja-JP" altLang="en-US" sz="1600" b="1" dirty="0">
                <a:solidFill>
                  <a:prstClr val="black"/>
                </a:solidFill>
                <a:latin typeface="游ゴシック"/>
                <a:ea typeface="游ゴシック"/>
              </a:rPr>
              <a:t>省力化効果を定義する業務プロセスのイメージを作成し、申請時にご提出ください。</a:t>
            </a:r>
            <a:endParaRPr lang="en-US" altLang="ja-JP" sz="1600" dirty="0">
              <a:solidFill>
                <a:schemeClr val="tx1"/>
              </a:solidFill>
            </a:endParaRPr>
          </a:p>
        </p:txBody>
      </p:sp>
      <p:sp>
        <p:nvSpPr>
          <p:cNvPr id="7" name="スライド番号プレースホルダー 5">
            <a:extLst>
              <a:ext uri="{FF2B5EF4-FFF2-40B4-BE49-F238E27FC236}">
                <a16:creationId xmlns:a16="http://schemas.microsoft.com/office/drawing/2014/main" id="{4D60227C-ABEC-3146-3272-62BEE92350BD}"/>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1</a:t>
            </a:r>
            <a:endParaRPr lang="ja-JP" altLang="en-US" sz="2000" b="1" dirty="0">
              <a:solidFill>
                <a:schemeClr val="bg1"/>
              </a:solidFill>
            </a:endParaRPr>
          </a:p>
        </p:txBody>
      </p:sp>
      <p:sp>
        <p:nvSpPr>
          <p:cNvPr id="8" name="テキスト プレースホルダー 2">
            <a:extLst>
              <a:ext uri="{FF2B5EF4-FFF2-40B4-BE49-F238E27FC236}">
                <a16:creationId xmlns:a16="http://schemas.microsoft.com/office/drawing/2014/main" id="{D7A212C1-3CEC-4AA6-D6A9-00C0FD073784}"/>
              </a:ext>
            </a:extLst>
          </p:cNvPr>
          <p:cNvSpPr txBox="1">
            <a:spLocks/>
          </p:cNvSpPr>
          <p:nvPr/>
        </p:nvSpPr>
        <p:spPr>
          <a:xfrm>
            <a:off x="1205358" y="2075202"/>
            <a:ext cx="8501396" cy="573997"/>
          </a:xfrm>
          <a:prstGeom prst="rect">
            <a:avLst/>
          </a:prstGeom>
          <a:ln>
            <a:solidFill>
              <a:schemeClr val="tx1"/>
            </a:solidFill>
          </a:ln>
        </p:spPr>
        <p:txBody>
          <a:bodyPr lIns="0" tIns="0" rIns="0" bIns="0"/>
          <a:lstStyle>
            <a:lvl1pPr marL="0" indent="0" algn="l" defTabSz="914377" rtl="0" eaLnBrk="1" latinLnBrk="0" hangingPunct="1">
              <a:lnSpc>
                <a:spcPct val="120000"/>
              </a:lnSpc>
              <a:spcBef>
                <a:spcPts val="0"/>
              </a:spcBef>
              <a:buFont typeface="Arial" panose="020B0604020202020204" pitchFamily="34" charset="0"/>
              <a:buNone/>
              <a:defRPr kumimoji="1" sz="16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377" rtl="0" eaLnBrk="1" fontAlgn="auto" latinLnBrk="0" hangingPunct="1">
              <a:lnSpc>
                <a:spcPct val="120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sysClr val="windowText" lastClr="000000"/>
                </a:solidFill>
                <a:effectLst/>
                <a:uLnTx/>
                <a:uFillTx/>
                <a:latin typeface="游ゴシック Medium"/>
                <a:ea typeface="游ゴシック Medium"/>
                <a:cs typeface="+mn-cs"/>
              </a:rPr>
              <a:t>手作業で行っていた●●業務に省力化製品を導入することで、●●作業や●●作業の削減が可能。</a:t>
            </a:r>
          </a:p>
        </p:txBody>
      </p:sp>
      <p:sp>
        <p:nvSpPr>
          <p:cNvPr id="9" name="テキスト プレースホルダー 9">
            <a:extLst>
              <a:ext uri="{FF2B5EF4-FFF2-40B4-BE49-F238E27FC236}">
                <a16:creationId xmlns:a16="http://schemas.microsoft.com/office/drawing/2014/main" id="{168F0975-F293-6349-5526-91E2EEC7E868}"/>
              </a:ext>
            </a:extLst>
          </p:cNvPr>
          <p:cNvSpPr txBox="1">
            <a:spLocks/>
          </p:cNvSpPr>
          <p:nvPr/>
        </p:nvSpPr>
        <p:spPr>
          <a:xfrm>
            <a:off x="2715648" y="5158487"/>
            <a:ext cx="9695426" cy="1261900"/>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1400" dirty="0">
                <a:latin typeface="Meiryo UI" panose="020B0604030504040204" pitchFamily="50" charset="-128"/>
                <a:ea typeface="Meiryo UI" panose="020B0604030504040204" pitchFamily="50" charset="-128"/>
              </a:rPr>
              <a:t>製品を導入することによって人手で行っていた作業が、どのように機器での作業によって削減されるかを「凡例」に従って、</a:t>
            </a:r>
            <a:endParaRPr lang="en-US" altLang="ja-JP" sz="1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en-US" altLang="ja-JP" sz="1400" dirty="0">
                <a:latin typeface="Meiryo UI" panose="020B0604030504040204" pitchFamily="50" charset="-128"/>
                <a:ea typeface="Meiryo UI" panose="020B0604030504040204" pitchFamily="50" charset="-128"/>
              </a:rPr>
              <a:t>P3</a:t>
            </a:r>
            <a:r>
              <a:rPr lang="ja-JP" altLang="en-US" sz="1400" dirty="0">
                <a:latin typeface="Meiryo UI" panose="020B0604030504040204" pitchFamily="50" charset="-128"/>
                <a:ea typeface="Meiryo UI" panose="020B0604030504040204" pitchFamily="50" charset="-128"/>
              </a:rPr>
              <a:t>の業務プロセスの表記例、</a:t>
            </a:r>
            <a:r>
              <a:rPr lang="en-US" altLang="ja-JP" sz="1400" dirty="0">
                <a:latin typeface="Meiryo UI" panose="020B0604030504040204" pitchFamily="50" charset="-128"/>
                <a:ea typeface="Meiryo UI" panose="020B0604030504040204" pitchFamily="50" charset="-128"/>
              </a:rPr>
              <a:t>P4</a:t>
            </a:r>
            <a:r>
              <a:rPr lang="ja-JP" altLang="en-US" sz="1400" dirty="0">
                <a:latin typeface="Meiryo UI" panose="020B0604030504040204" pitchFamily="50" charset="-128"/>
                <a:ea typeface="Meiryo UI" panose="020B0604030504040204" pitchFamily="50" charset="-128"/>
              </a:rPr>
              <a:t>の「削減される人手による作業」の代表例を参考に具体的にご記入ください。</a:t>
            </a:r>
            <a:endParaRPr lang="en-US" altLang="ja-JP" sz="1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endParaRPr lang="en-US" altLang="ja-JP" sz="1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endParaRPr lang="en-US" altLang="ja-JP" sz="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1400" dirty="0">
                <a:latin typeface="Meiryo UI" panose="020B0604030504040204" pitchFamily="50" charset="-128"/>
                <a:ea typeface="Meiryo UI" panose="020B0604030504040204" pitchFamily="50" charset="-128"/>
              </a:rPr>
              <a:t>「機器設定」「機器処理」「人手処理」などは</a:t>
            </a:r>
            <a:r>
              <a:rPr lang="ja-JP" altLang="en-US" sz="1400" b="1" dirty="0">
                <a:solidFill>
                  <a:srgbClr val="C00000"/>
                </a:solidFill>
                <a:latin typeface="Meiryo UI" panose="020B0604030504040204" pitchFamily="50" charset="-128"/>
                <a:ea typeface="Meiryo UI" panose="020B0604030504040204" pitchFamily="50" charset="-128"/>
              </a:rPr>
              <a:t>作業内容とその所要時間を具体的</a:t>
            </a:r>
            <a:r>
              <a:rPr lang="ja-JP" altLang="en-US" sz="1400" dirty="0">
                <a:latin typeface="Meiryo UI" panose="020B0604030504040204" pitchFamily="50" charset="-128"/>
                <a:ea typeface="Meiryo UI" panose="020B0604030504040204" pitchFamily="50" charset="-128"/>
              </a:rPr>
              <a:t>にご記入ください。</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D2E6DFBF-BA41-E411-55BA-66167DBF8709}"/>
              </a:ext>
            </a:extLst>
          </p:cNvPr>
          <p:cNvSpPr/>
          <p:nvPr/>
        </p:nvSpPr>
        <p:spPr>
          <a:xfrm>
            <a:off x="390526" y="1443153"/>
            <a:ext cx="12182474" cy="610998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F2460CA-A0E6-0360-86DB-5F76E2FADF6D}"/>
              </a:ext>
            </a:extLst>
          </p:cNvPr>
          <p:cNvSpPr/>
          <p:nvPr/>
        </p:nvSpPr>
        <p:spPr>
          <a:xfrm>
            <a:off x="408941" y="7682751"/>
            <a:ext cx="12182474" cy="17878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4">
            <a:extLst>
              <a:ext uri="{FF2B5EF4-FFF2-40B4-BE49-F238E27FC236}">
                <a16:creationId xmlns:a16="http://schemas.microsoft.com/office/drawing/2014/main" id="{60A5683F-7648-9198-48DA-D48DAEF81D90}"/>
              </a:ext>
            </a:extLst>
          </p:cNvPr>
          <p:cNvSpPr txBox="1">
            <a:spLocks/>
          </p:cNvSpPr>
          <p:nvPr/>
        </p:nvSpPr>
        <p:spPr>
          <a:xfrm>
            <a:off x="1191070" y="7758107"/>
            <a:ext cx="10972798"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2.</a:t>
            </a:r>
            <a:r>
              <a:rPr lang="ja-JP" altLang="en-US" sz="2000" b="1" dirty="0">
                <a:solidFill>
                  <a:schemeClr val="bg1"/>
                </a:solidFill>
              </a:rPr>
              <a:t>製品導入前環境における典型的な作業量・作業回数</a:t>
            </a:r>
          </a:p>
        </p:txBody>
      </p:sp>
      <p:sp>
        <p:nvSpPr>
          <p:cNvPr id="32" name="正方形/長方形 31">
            <a:extLst>
              <a:ext uri="{FF2B5EF4-FFF2-40B4-BE49-F238E27FC236}">
                <a16:creationId xmlns:a16="http://schemas.microsoft.com/office/drawing/2014/main" id="{542800F4-FD51-E3E8-59BA-57BA179C3C2F}"/>
              </a:ext>
            </a:extLst>
          </p:cNvPr>
          <p:cNvSpPr/>
          <p:nvPr/>
        </p:nvSpPr>
        <p:spPr>
          <a:xfrm>
            <a:off x="680721" y="8226102"/>
            <a:ext cx="11821794" cy="116085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dirty="0">
              <a:solidFill>
                <a:schemeClr val="tx1"/>
              </a:solidFill>
            </a:endParaRPr>
          </a:p>
        </p:txBody>
      </p:sp>
      <p:sp>
        <p:nvSpPr>
          <p:cNvPr id="33" name="テキスト プレースホルダー 9">
            <a:extLst>
              <a:ext uri="{FF2B5EF4-FFF2-40B4-BE49-F238E27FC236}">
                <a16:creationId xmlns:a16="http://schemas.microsoft.com/office/drawing/2014/main" id="{D083DBAD-9843-664B-DC9F-57743318A77E}"/>
              </a:ext>
            </a:extLst>
          </p:cNvPr>
          <p:cNvSpPr txBox="1">
            <a:spLocks/>
          </p:cNvSpPr>
          <p:nvPr/>
        </p:nvSpPr>
        <p:spPr>
          <a:xfrm>
            <a:off x="8370068" y="8333717"/>
            <a:ext cx="3953829"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導入事例等</a:t>
            </a:r>
            <a:r>
              <a:rPr lang="ja-JP" altLang="en-US" sz="900" dirty="0">
                <a:latin typeface="Meiryo UI" panose="020B0604030504040204" pitchFamily="50" charset="-128"/>
                <a:ea typeface="Meiryo UI" panose="020B0604030504040204" pitchFamily="50" charset="-128"/>
              </a:rPr>
              <a:t>をもとに、製品の導入が想定される中小企業等で、</a:t>
            </a:r>
            <a:r>
              <a:rPr lang="ja-JP" altLang="en-US" sz="900" b="1" dirty="0">
                <a:solidFill>
                  <a:srgbClr val="C00000"/>
                </a:solidFill>
                <a:latin typeface="Meiryo UI" panose="020B0604030504040204" pitchFamily="50" charset="-128"/>
                <a:ea typeface="Meiryo UI" panose="020B0604030504040204" pitchFamily="50" charset="-128"/>
              </a:rPr>
              <a:t>製品導入前</a:t>
            </a:r>
            <a:r>
              <a:rPr lang="ja-JP" altLang="en-US" sz="900" dirty="0">
                <a:latin typeface="Meiryo UI" panose="020B0604030504040204" pitchFamily="50" charset="-128"/>
                <a:ea typeface="Meiryo UI" panose="020B0604030504040204" pitchFamily="50" charset="-128"/>
              </a:rPr>
              <a:t>に、</a:t>
            </a:r>
            <a:endParaRPr lang="en-US" altLang="ja-JP" sz="9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自社の従業員が</a:t>
            </a:r>
            <a:r>
              <a:rPr lang="en-US" altLang="ja-JP" sz="900" b="1" dirty="0">
                <a:solidFill>
                  <a:srgbClr val="C00000"/>
                </a:solidFill>
                <a:latin typeface="Meiryo UI" panose="020B0604030504040204" pitchFamily="50" charset="-128"/>
                <a:ea typeface="Meiryo UI" panose="020B0604030504040204" pitchFamily="50" charset="-128"/>
              </a:rPr>
              <a:t>1</a:t>
            </a:r>
            <a:r>
              <a:rPr lang="ja-JP" altLang="en-US" sz="900" b="1" dirty="0">
                <a:solidFill>
                  <a:srgbClr val="C00000"/>
                </a:solidFill>
                <a:latin typeface="Meiryo UI" panose="020B0604030504040204" pitchFamily="50" charset="-128"/>
                <a:ea typeface="Meiryo UI" panose="020B0604030504040204" pitchFamily="50" charset="-128"/>
              </a:rPr>
              <a:t>日当たり該当の作業を何人で、何回程度もしくは、何時間程度</a:t>
            </a:r>
            <a:endParaRPr lang="en-US" altLang="ja-JP" sz="900" b="1" dirty="0">
              <a:solidFill>
                <a:srgbClr val="C00000"/>
              </a:solidFill>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行っている事例が典型例</a:t>
            </a:r>
            <a:r>
              <a:rPr lang="ja-JP" altLang="en-US" sz="900" dirty="0">
                <a:latin typeface="Meiryo UI" panose="020B0604030504040204" pitchFamily="50" charset="-128"/>
                <a:ea typeface="Meiryo UI" panose="020B0604030504040204" pitchFamily="50" charset="-128"/>
              </a:rPr>
              <a:t>と考えられるか、ご記入ください。</a:t>
            </a:r>
            <a:endParaRPr lang="en-US" altLang="ja-JP" sz="9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B2FE1E5-1E99-B255-A7C0-9FD7641F9508}"/>
              </a:ext>
            </a:extLst>
          </p:cNvPr>
          <p:cNvSpPr/>
          <p:nvPr/>
        </p:nvSpPr>
        <p:spPr>
          <a:xfrm>
            <a:off x="561963" y="7957909"/>
            <a:ext cx="629107" cy="33339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prstClr val="black"/>
                </a:solidFill>
                <a:latin typeface="游ゴシック"/>
                <a:ea typeface="游ゴシック"/>
              </a:rPr>
              <a:t>記入欄</a:t>
            </a:r>
            <a:endParaRPr lang="en-US" altLang="ja-JP" sz="1050" dirty="0">
              <a:solidFill>
                <a:schemeClr val="tx1"/>
              </a:solidFill>
            </a:endParaRPr>
          </a:p>
        </p:txBody>
      </p:sp>
    </p:spTree>
    <p:extLst>
      <p:ext uri="{BB962C8B-B14F-4D97-AF65-F5344CB8AC3E}">
        <p14:creationId xmlns:p14="http://schemas.microsoft.com/office/powerpoint/2010/main" val="23939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6284C-9172-9330-7A93-556633273458}"/>
            </a:ext>
          </a:extLst>
        </p:cNvPr>
        <p:cNvGrpSpPr/>
        <p:nvPr/>
      </p:nvGrpSpPr>
      <p:grpSpPr>
        <a:xfrm>
          <a:off x="0" y="0"/>
          <a:ext cx="0" cy="0"/>
          <a:chOff x="0" y="0"/>
          <a:chExt cx="0" cy="0"/>
        </a:xfrm>
      </p:grpSpPr>
      <p:sp>
        <p:nvSpPr>
          <p:cNvPr id="83" name="タイトル 4">
            <a:extLst>
              <a:ext uri="{FF2B5EF4-FFF2-40B4-BE49-F238E27FC236}">
                <a16:creationId xmlns:a16="http://schemas.microsoft.com/office/drawing/2014/main" id="{C55D3E09-C256-5067-8010-B5C86DD64741}"/>
              </a:ext>
            </a:extLst>
          </p:cNvPr>
          <p:cNvSpPr txBox="1">
            <a:spLocks/>
          </p:cNvSpPr>
          <p:nvPr/>
        </p:nvSpPr>
        <p:spPr>
          <a:xfrm>
            <a:off x="1191070" y="1432713"/>
            <a:ext cx="10972796"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3-1.</a:t>
            </a:r>
            <a:r>
              <a:rPr lang="ja-JP" altLang="en-US" sz="2000" b="1" dirty="0">
                <a:solidFill>
                  <a:schemeClr val="bg1"/>
                </a:solidFill>
              </a:rPr>
              <a:t>業務プロセス実現のために必要な製品本体と必須の構成要素</a:t>
            </a:r>
          </a:p>
        </p:txBody>
      </p:sp>
      <p:sp>
        <p:nvSpPr>
          <p:cNvPr id="10" name="正方形/長方形 9">
            <a:extLst>
              <a:ext uri="{FF2B5EF4-FFF2-40B4-BE49-F238E27FC236}">
                <a16:creationId xmlns:a16="http://schemas.microsoft.com/office/drawing/2014/main" id="{B0C5C452-176D-F352-41BE-E1E94F9EB711}"/>
              </a:ext>
            </a:extLst>
          </p:cNvPr>
          <p:cNvSpPr/>
          <p:nvPr/>
        </p:nvSpPr>
        <p:spPr>
          <a:xfrm>
            <a:off x="0" y="0"/>
            <a:ext cx="12801600" cy="433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提出用②</a:t>
            </a:r>
            <a:endParaRPr kumimoji="1" lang="ja-JP" altLang="en-US" sz="2000" b="1" dirty="0"/>
          </a:p>
        </p:txBody>
      </p:sp>
      <p:sp>
        <p:nvSpPr>
          <p:cNvPr id="6" name="正方形/長方形 5">
            <a:extLst>
              <a:ext uri="{FF2B5EF4-FFF2-40B4-BE49-F238E27FC236}">
                <a16:creationId xmlns:a16="http://schemas.microsoft.com/office/drawing/2014/main" id="{1EE0297F-D32A-5B0D-BABB-F83B24C8F832}"/>
              </a:ext>
            </a:extLst>
          </p:cNvPr>
          <p:cNvSpPr/>
          <p:nvPr/>
        </p:nvSpPr>
        <p:spPr>
          <a:xfrm>
            <a:off x="169486" y="627614"/>
            <a:ext cx="12387127" cy="66678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prstClr val="black"/>
                </a:solidFill>
                <a:latin typeface="游ゴシック"/>
                <a:ea typeface="游ゴシック"/>
              </a:rPr>
              <a:t>省力化効果を発揮し、業務プロセス実現のために必要な製品の本体・必須の構成要素・製品名と価格帯について記載してください。</a:t>
            </a:r>
            <a:endParaRPr lang="en-US" altLang="ja-JP" sz="1600" b="1" dirty="0">
              <a:solidFill>
                <a:prstClr val="black"/>
              </a:solidFill>
              <a:latin typeface="游ゴシック"/>
              <a:ea typeface="游ゴシック"/>
            </a:endParaRPr>
          </a:p>
        </p:txBody>
      </p:sp>
      <p:sp>
        <p:nvSpPr>
          <p:cNvPr id="7" name="スライド番号プレースホルダー 5">
            <a:extLst>
              <a:ext uri="{FF2B5EF4-FFF2-40B4-BE49-F238E27FC236}">
                <a16:creationId xmlns:a16="http://schemas.microsoft.com/office/drawing/2014/main" id="{4B2E7E5E-9737-C24C-2439-9B0A507B9E39}"/>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2</a:t>
            </a:r>
            <a:endParaRPr lang="ja-JP" altLang="en-US" sz="2000" b="1" dirty="0">
              <a:solidFill>
                <a:schemeClr val="bg1"/>
              </a:solidFill>
            </a:endParaRPr>
          </a:p>
        </p:txBody>
      </p:sp>
      <p:sp>
        <p:nvSpPr>
          <p:cNvPr id="3" name="正方形/長方形 2">
            <a:extLst>
              <a:ext uri="{FF2B5EF4-FFF2-40B4-BE49-F238E27FC236}">
                <a16:creationId xmlns:a16="http://schemas.microsoft.com/office/drawing/2014/main" id="{9A0B1DE0-E633-A4FB-7E88-BD69C4E5561C}"/>
              </a:ext>
            </a:extLst>
          </p:cNvPr>
          <p:cNvSpPr/>
          <p:nvPr/>
        </p:nvSpPr>
        <p:spPr>
          <a:xfrm>
            <a:off x="169487" y="1895417"/>
            <a:ext cx="4304977" cy="3697663"/>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製品本体：</a:t>
            </a:r>
            <a:endParaRPr lang="en-US" altLang="ja-JP" sz="1200" b="1" dirty="0">
              <a:solidFill>
                <a:schemeClr val="tx1"/>
              </a:solidFill>
            </a:endParaRPr>
          </a:p>
          <a:p>
            <a:endParaRPr lang="en-US" altLang="ja-JP" sz="1200" b="1" dirty="0">
              <a:solidFill>
                <a:schemeClr val="tx1"/>
              </a:solidFill>
            </a:endParaRPr>
          </a:p>
          <a:p>
            <a:r>
              <a:rPr lang="ja-JP" altLang="en-US" sz="1200" b="1" dirty="0">
                <a:solidFill>
                  <a:schemeClr val="tx1"/>
                </a:solidFill>
              </a:rPr>
              <a:t>必須の構成要素①：</a:t>
            </a:r>
            <a:endParaRPr lang="en-US" altLang="ja-JP" sz="1200" b="1" dirty="0">
              <a:solidFill>
                <a:schemeClr val="tx1"/>
              </a:solidFill>
            </a:endParaRPr>
          </a:p>
          <a:p>
            <a:r>
              <a:rPr lang="ja-JP" altLang="en-US" sz="1050" dirty="0">
                <a:solidFill>
                  <a:schemeClr val="tx1"/>
                </a:solidFill>
              </a:rPr>
              <a:t>説明：</a:t>
            </a:r>
            <a:endParaRPr lang="en-US" altLang="ja-JP" sz="1050" dirty="0">
              <a:solidFill>
                <a:schemeClr val="tx1"/>
              </a:solidFill>
            </a:endParaRPr>
          </a:p>
          <a:p>
            <a:endParaRPr lang="en-US" altLang="ja-JP" sz="1200" dirty="0">
              <a:solidFill>
                <a:schemeClr val="tx1"/>
              </a:solidFill>
            </a:endParaRPr>
          </a:p>
          <a:p>
            <a:r>
              <a:rPr lang="ja-JP" altLang="en-US" sz="1200" b="1" dirty="0">
                <a:solidFill>
                  <a:schemeClr val="tx1"/>
                </a:solidFill>
              </a:rPr>
              <a:t>必須の構成要素②：</a:t>
            </a:r>
            <a:endParaRPr lang="en-US" altLang="ja-JP" sz="1200" b="1" dirty="0">
              <a:solidFill>
                <a:schemeClr val="tx1"/>
              </a:solidFill>
            </a:endParaRPr>
          </a:p>
          <a:p>
            <a:r>
              <a:rPr lang="ja-JP" altLang="en-US" sz="1050" dirty="0">
                <a:solidFill>
                  <a:schemeClr val="tx1"/>
                </a:solidFill>
              </a:rPr>
              <a:t>説明：</a:t>
            </a:r>
            <a:endParaRPr lang="en-US" altLang="ja-JP" sz="1200" dirty="0">
              <a:solidFill>
                <a:schemeClr val="tx1"/>
              </a:solidFill>
            </a:endParaRPr>
          </a:p>
        </p:txBody>
      </p:sp>
      <p:sp>
        <p:nvSpPr>
          <p:cNvPr id="15" name="タイトル 4">
            <a:extLst>
              <a:ext uri="{FF2B5EF4-FFF2-40B4-BE49-F238E27FC236}">
                <a16:creationId xmlns:a16="http://schemas.microsoft.com/office/drawing/2014/main" id="{7B4B6EB9-D262-A8FF-7272-73CFCA2CEB26}"/>
              </a:ext>
            </a:extLst>
          </p:cNvPr>
          <p:cNvSpPr txBox="1">
            <a:spLocks/>
          </p:cNvSpPr>
          <p:nvPr/>
        </p:nvSpPr>
        <p:spPr>
          <a:xfrm>
            <a:off x="1191070" y="5680937"/>
            <a:ext cx="10972796"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3-2.</a:t>
            </a:r>
            <a:r>
              <a:rPr lang="ja-JP" altLang="en-US" sz="2000" b="1" dirty="0">
                <a:solidFill>
                  <a:schemeClr val="bg1"/>
                </a:solidFill>
              </a:rPr>
              <a:t>登録が想定される代表的な製品とその価格帯</a:t>
            </a:r>
          </a:p>
        </p:txBody>
      </p:sp>
      <p:sp>
        <p:nvSpPr>
          <p:cNvPr id="21" name="正方形/長方形 20">
            <a:extLst>
              <a:ext uri="{FF2B5EF4-FFF2-40B4-BE49-F238E27FC236}">
                <a16:creationId xmlns:a16="http://schemas.microsoft.com/office/drawing/2014/main" id="{87362D20-DC77-B5F7-AEEB-70BF56DA7C35}"/>
              </a:ext>
            </a:extLst>
          </p:cNvPr>
          <p:cNvSpPr/>
          <p:nvPr/>
        </p:nvSpPr>
        <p:spPr>
          <a:xfrm>
            <a:off x="169486" y="6161930"/>
            <a:ext cx="6343073" cy="1816896"/>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①製品名：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050" dirty="0">
              <a:solidFill>
                <a:schemeClr val="tx1"/>
              </a:solidFill>
            </a:endParaRPr>
          </a:p>
          <a:p>
            <a:endParaRPr lang="en-US" altLang="ja-JP" sz="400" b="1" dirty="0">
              <a:solidFill>
                <a:schemeClr val="tx1"/>
              </a:solidFill>
            </a:endParaRPr>
          </a:p>
          <a:p>
            <a:r>
              <a:rPr lang="ja-JP" altLang="en-US" sz="1200" b="1" dirty="0">
                <a:solidFill>
                  <a:schemeClr val="tx1"/>
                </a:solidFill>
              </a:rPr>
              <a:t>②製品名：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050" dirty="0">
              <a:solidFill>
                <a:schemeClr val="tx1"/>
              </a:solidFill>
            </a:endParaRPr>
          </a:p>
          <a:p>
            <a:endParaRPr lang="en-US" altLang="ja-JP" sz="400" b="1" dirty="0">
              <a:solidFill>
                <a:schemeClr val="tx1"/>
              </a:solidFill>
            </a:endParaRPr>
          </a:p>
          <a:p>
            <a:r>
              <a:rPr lang="ja-JP" altLang="en-US" sz="1200" b="1" dirty="0">
                <a:solidFill>
                  <a:schemeClr val="tx1"/>
                </a:solidFill>
              </a:rPr>
              <a:t>③製品名：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050" dirty="0">
              <a:solidFill>
                <a:schemeClr val="tx1"/>
              </a:solidFill>
            </a:endParaRPr>
          </a:p>
          <a:p>
            <a:endParaRPr lang="en-US" altLang="ja-JP" sz="400" b="1" dirty="0">
              <a:solidFill>
                <a:schemeClr val="tx1"/>
              </a:solidFill>
            </a:endParaRPr>
          </a:p>
          <a:p>
            <a:r>
              <a:rPr lang="ja-JP" altLang="en-US" sz="1200" b="1" dirty="0">
                <a:solidFill>
                  <a:schemeClr val="tx1"/>
                </a:solidFill>
              </a:rPr>
              <a:t>④製品名：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200" dirty="0">
              <a:solidFill>
                <a:schemeClr val="tx1"/>
              </a:solidFill>
            </a:endParaRPr>
          </a:p>
        </p:txBody>
      </p:sp>
      <p:sp>
        <p:nvSpPr>
          <p:cNvPr id="22" name="正方形/長方形 21">
            <a:extLst>
              <a:ext uri="{FF2B5EF4-FFF2-40B4-BE49-F238E27FC236}">
                <a16:creationId xmlns:a16="http://schemas.microsoft.com/office/drawing/2014/main" id="{D3C746F7-3162-8ABB-BACC-636F41D15158}"/>
              </a:ext>
            </a:extLst>
          </p:cNvPr>
          <p:cNvSpPr/>
          <p:nvPr/>
        </p:nvSpPr>
        <p:spPr>
          <a:xfrm>
            <a:off x="4624536" y="1895419"/>
            <a:ext cx="3702602" cy="156071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記入例１</a:t>
            </a:r>
            <a:endParaRPr lang="en-US" altLang="ja-JP" sz="1050" b="1" dirty="0">
              <a:solidFill>
                <a:schemeClr val="tx1"/>
              </a:solidFill>
            </a:endParaRPr>
          </a:p>
          <a:p>
            <a:endParaRPr lang="en-US" altLang="ja-JP" sz="400" b="1" dirty="0">
              <a:solidFill>
                <a:schemeClr val="tx1"/>
              </a:solidFill>
            </a:endParaRPr>
          </a:p>
          <a:p>
            <a:r>
              <a:rPr lang="ja-JP" altLang="en-US" sz="1050" b="1" dirty="0">
                <a:solidFill>
                  <a:schemeClr val="tx1"/>
                </a:solidFill>
              </a:rPr>
              <a:t>製品本体：自動選別装置　１台</a:t>
            </a:r>
            <a:endParaRPr lang="en-US" altLang="ja-JP" sz="1050" b="1" dirty="0">
              <a:solidFill>
                <a:schemeClr val="tx1"/>
              </a:solidFill>
            </a:endParaRPr>
          </a:p>
          <a:p>
            <a:endParaRPr lang="en-US" altLang="ja-JP" sz="400" b="1" dirty="0">
              <a:solidFill>
                <a:schemeClr val="tx1"/>
              </a:solidFill>
            </a:endParaRPr>
          </a:p>
          <a:p>
            <a:r>
              <a:rPr lang="ja-JP" altLang="en-US" sz="1050" b="1" dirty="0">
                <a:solidFill>
                  <a:schemeClr val="tx1"/>
                </a:solidFill>
              </a:rPr>
              <a:t>必須の構成要素①：コンプレッサー　１台</a:t>
            </a:r>
            <a:endParaRPr lang="en-US" altLang="ja-JP" sz="1050" b="1" dirty="0">
              <a:solidFill>
                <a:schemeClr val="tx1"/>
              </a:solidFill>
            </a:endParaRPr>
          </a:p>
          <a:p>
            <a:r>
              <a:rPr lang="ja-JP" altLang="en-US" sz="800" dirty="0">
                <a:solidFill>
                  <a:schemeClr val="tx1"/>
                </a:solidFill>
              </a:rPr>
              <a:t>説明：本体動作に必須の装置。</a:t>
            </a:r>
            <a:endParaRPr lang="en-US" altLang="ja-JP" sz="800" dirty="0">
              <a:solidFill>
                <a:schemeClr val="tx1"/>
              </a:solidFill>
            </a:endParaRPr>
          </a:p>
          <a:p>
            <a:r>
              <a:rPr lang="ja-JP" altLang="en-US" sz="800" dirty="0">
                <a:solidFill>
                  <a:schemeClr val="tx1"/>
                </a:solidFill>
              </a:rPr>
              <a:t>建屋集中配管を利用する場合は必須の構成とならない</a:t>
            </a:r>
            <a:endParaRPr lang="en-US" altLang="ja-JP" sz="800" dirty="0">
              <a:solidFill>
                <a:schemeClr val="tx1"/>
              </a:solidFill>
            </a:endParaRPr>
          </a:p>
          <a:p>
            <a:endParaRPr lang="en-US" altLang="ja-JP" sz="400" dirty="0">
              <a:solidFill>
                <a:schemeClr val="tx1"/>
              </a:solidFill>
            </a:endParaRPr>
          </a:p>
          <a:p>
            <a:r>
              <a:rPr lang="ja-JP" altLang="en-US" sz="1000" b="1" dirty="0">
                <a:solidFill>
                  <a:schemeClr val="tx1"/>
                </a:solidFill>
              </a:rPr>
              <a:t>必須の構成要素②：集塵機　１台</a:t>
            </a:r>
            <a:endParaRPr lang="en-US" altLang="ja-JP" sz="1000" b="1" dirty="0">
              <a:solidFill>
                <a:schemeClr val="tx1"/>
              </a:solidFill>
            </a:endParaRPr>
          </a:p>
          <a:p>
            <a:r>
              <a:rPr lang="ja-JP" altLang="en-US" sz="800" dirty="0">
                <a:solidFill>
                  <a:schemeClr val="tx1"/>
                </a:solidFill>
              </a:rPr>
              <a:t>説明：法令により設置が義務付けられている。</a:t>
            </a:r>
            <a:endParaRPr lang="en-US" altLang="ja-JP" sz="800" dirty="0">
              <a:solidFill>
                <a:schemeClr val="tx1"/>
              </a:solidFill>
            </a:endParaRPr>
          </a:p>
          <a:p>
            <a:r>
              <a:rPr lang="ja-JP" altLang="en-US" sz="800" dirty="0">
                <a:solidFill>
                  <a:schemeClr val="tx1"/>
                </a:solidFill>
              </a:rPr>
              <a:t>標準的機種のみ製品登録を想定しており、設置環境により特殊な機種となる場合があり得るため集塵機なしの製品登録も想定している（本体に内蔵されている場合も同様）</a:t>
            </a:r>
            <a:endParaRPr lang="en-US" altLang="ja-JP" sz="1000" dirty="0">
              <a:solidFill>
                <a:schemeClr val="tx1"/>
              </a:solidFill>
            </a:endParaRPr>
          </a:p>
        </p:txBody>
      </p:sp>
      <p:sp>
        <p:nvSpPr>
          <p:cNvPr id="2" name="正方形/長方形 1">
            <a:extLst>
              <a:ext uri="{FF2B5EF4-FFF2-40B4-BE49-F238E27FC236}">
                <a16:creationId xmlns:a16="http://schemas.microsoft.com/office/drawing/2014/main" id="{2877A0A5-2572-9040-2D76-66984F64BDAC}"/>
              </a:ext>
            </a:extLst>
          </p:cNvPr>
          <p:cNvSpPr/>
          <p:nvPr/>
        </p:nvSpPr>
        <p:spPr>
          <a:xfrm>
            <a:off x="4624536" y="3547049"/>
            <a:ext cx="3702602" cy="86133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記入例</a:t>
            </a:r>
            <a:r>
              <a:rPr lang="en-US" altLang="ja-JP" sz="1050" b="1" dirty="0">
                <a:solidFill>
                  <a:schemeClr val="tx1"/>
                </a:solidFill>
              </a:rPr>
              <a:t>2</a:t>
            </a:r>
          </a:p>
          <a:p>
            <a:endParaRPr lang="en-US" altLang="ja-JP" sz="400" b="1" dirty="0">
              <a:solidFill>
                <a:schemeClr val="tx1"/>
              </a:solidFill>
            </a:endParaRPr>
          </a:p>
          <a:p>
            <a:r>
              <a:rPr lang="ja-JP" altLang="en-US" sz="1050" b="1" dirty="0">
                <a:solidFill>
                  <a:schemeClr val="tx1"/>
                </a:solidFill>
              </a:rPr>
              <a:t>製品本体：センサー管理システム　</a:t>
            </a:r>
            <a:r>
              <a:rPr lang="en-US" altLang="ja-JP" sz="1050" b="1" dirty="0">
                <a:solidFill>
                  <a:schemeClr val="tx1"/>
                </a:solidFill>
              </a:rPr>
              <a:t>1</a:t>
            </a:r>
          </a:p>
          <a:p>
            <a:endParaRPr lang="en-US" altLang="ja-JP" sz="400" dirty="0">
              <a:solidFill>
                <a:schemeClr val="tx1"/>
              </a:solidFill>
            </a:endParaRPr>
          </a:p>
          <a:p>
            <a:r>
              <a:rPr lang="ja-JP" altLang="en-US" sz="1050" b="1" dirty="0">
                <a:solidFill>
                  <a:schemeClr val="tx1"/>
                </a:solidFill>
              </a:rPr>
              <a:t>必須の構成要素①：温度センサー</a:t>
            </a:r>
            <a:r>
              <a:rPr lang="en-US" altLang="ja-JP" sz="1050" b="1" dirty="0">
                <a:solidFill>
                  <a:schemeClr val="tx1"/>
                </a:solidFill>
              </a:rPr>
              <a:t>5</a:t>
            </a:r>
            <a:r>
              <a:rPr lang="ja-JP" altLang="en-US" sz="1050" b="1" dirty="0">
                <a:solidFill>
                  <a:schemeClr val="tx1"/>
                </a:solidFill>
              </a:rPr>
              <a:t>個、</a:t>
            </a:r>
            <a:r>
              <a:rPr lang="en-US" altLang="ja-JP" sz="1050" b="1" dirty="0">
                <a:solidFill>
                  <a:schemeClr val="tx1"/>
                </a:solidFill>
              </a:rPr>
              <a:t>10</a:t>
            </a:r>
            <a:r>
              <a:rPr lang="ja-JP" altLang="en-US" sz="1050" b="1" dirty="0">
                <a:solidFill>
                  <a:schemeClr val="tx1"/>
                </a:solidFill>
              </a:rPr>
              <a:t>個、</a:t>
            </a:r>
            <a:r>
              <a:rPr lang="en-US" altLang="ja-JP" sz="1050" b="1" dirty="0">
                <a:solidFill>
                  <a:schemeClr val="tx1"/>
                </a:solidFill>
              </a:rPr>
              <a:t>20</a:t>
            </a:r>
            <a:r>
              <a:rPr lang="ja-JP" altLang="en-US" sz="1050" b="1" dirty="0">
                <a:solidFill>
                  <a:schemeClr val="tx1"/>
                </a:solidFill>
              </a:rPr>
              <a:t>個を想定</a:t>
            </a:r>
            <a:endParaRPr lang="en-US" altLang="ja-JP" sz="1050" b="1" dirty="0">
              <a:solidFill>
                <a:schemeClr val="tx1"/>
              </a:solidFill>
            </a:endParaRPr>
          </a:p>
          <a:p>
            <a:r>
              <a:rPr lang="ja-JP" altLang="en-US" sz="800" dirty="0">
                <a:solidFill>
                  <a:schemeClr val="tx1"/>
                </a:solidFill>
              </a:rPr>
              <a:t>説明：温度センサーがデータを送ることで、センサー管理システムが動作する。</a:t>
            </a:r>
            <a:endParaRPr lang="en-US" altLang="ja-JP" sz="800" dirty="0">
              <a:solidFill>
                <a:schemeClr val="tx1"/>
              </a:solidFill>
            </a:endParaRPr>
          </a:p>
        </p:txBody>
      </p:sp>
      <p:sp>
        <p:nvSpPr>
          <p:cNvPr id="4" name="正方形/長方形 3">
            <a:extLst>
              <a:ext uri="{FF2B5EF4-FFF2-40B4-BE49-F238E27FC236}">
                <a16:creationId xmlns:a16="http://schemas.microsoft.com/office/drawing/2014/main" id="{D7D31EDC-1AC2-2DC2-A0E4-90D3511024D6}"/>
              </a:ext>
            </a:extLst>
          </p:cNvPr>
          <p:cNvSpPr/>
          <p:nvPr/>
        </p:nvSpPr>
        <p:spPr>
          <a:xfrm>
            <a:off x="4624536" y="4499308"/>
            <a:ext cx="3702602" cy="10937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記入例</a:t>
            </a:r>
            <a:r>
              <a:rPr lang="en-US" altLang="ja-JP" sz="1050" b="1" dirty="0">
                <a:solidFill>
                  <a:schemeClr val="tx1"/>
                </a:solidFill>
              </a:rPr>
              <a:t>3</a:t>
            </a:r>
          </a:p>
          <a:p>
            <a:endParaRPr lang="en-US" altLang="ja-JP" sz="400" b="1" dirty="0">
              <a:solidFill>
                <a:schemeClr val="tx1"/>
              </a:solidFill>
            </a:endParaRPr>
          </a:p>
          <a:p>
            <a:r>
              <a:rPr lang="ja-JP" altLang="en-US" sz="1050" b="1" dirty="0">
                <a:solidFill>
                  <a:schemeClr val="tx1"/>
                </a:solidFill>
              </a:rPr>
              <a:t>製品本体：保管装置（</a:t>
            </a:r>
            <a:r>
              <a:rPr lang="en-US" altLang="ja-JP" sz="1050" b="1" dirty="0">
                <a:solidFill>
                  <a:schemeClr val="tx1"/>
                </a:solidFill>
              </a:rPr>
              <a:t>1</a:t>
            </a:r>
            <a:r>
              <a:rPr lang="ja-JP" altLang="en-US" sz="1050" b="1" dirty="0">
                <a:solidFill>
                  <a:schemeClr val="tx1"/>
                </a:solidFill>
              </a:rPr>
              <a:t>ｍ</a:t>
            </a:r>
            <a:r>
              <a:rPr lang="en-US" altLang="ja-JP" sz="1050" b="1" dirty="0">
                <a:solidFill>
                  <a:schemeClr val="tx1"/>
                </a:solidFill>
              </a:rPr>
              <a:t> x 10m x 5</a:t>
            </a:r>
            <a:r>
              <a:rPr lang="ja-JP" altLang="en-US" sz="1050" b="1" dirty="0">
                <a:solidFill>
                  <a:schemeClr val="tx1"/>
                </a:solidFill>
              </a:rPr>
              <a:t>段）</a:t>
            </a:r>
            <a:endParaRPr lang="en-US" altLang="ja-JP" sz="1050" b="1" dirty="0">
              <a:solidFill>
                <a:schemeClr val="tx1"/>
              </a:solidFill>
            </a:endParaRPr>
          </a:p>
          <a:p>
            <a:r>
              <a:rPr lang="ja-JP" altLang="en-US" sz="1050" b="1" dirty="0">
                <a:solidFill>
                  <a:schemeClr val="tx1"/>
                </a:solidFill>
              </a:rPr>
              <a:t>　　　　　　　　　（</a:t>
            </a:r>
            <a:r>
              <a:rPr lang="en-US" altLang="ja-JP" sz="1050" b="1" dirty="0">
                <a:solidFill>
                  <a:schemeClr val="tx1"/>
                </a:solidFill>
              </a:rPr>
              <a:t>1</a:t>
            </a:r>
            <a:r>
              <a:rPr lang="ja-JP" altLang="en-US" sz="1050" b="1" dirty="0">
                <a:solidFill>
                  <a:schemeClr val="tx1"/>
                </a:solidFill>
              </a:rPr>
              <a:t>ｍ</a:t>
            </a:r>
            <a:r>
              <a:rPr lang="en-US" altLang="ja-JP" sz="1050" b="1" dirty="0">
                <a:solidFill>
                  <a:schemeClr val="tx1"/>
                </a:solidFill>
              </a:rPr>
              <a:t> x 20m x 5</a:t>
            </a:r>
            <a:r>
              <a:rPr lang="ja-JP" altLang="en-US" sz="1050" b="1" dirty="0">
                <a:solidFill>
                  <a:schemeClr val="tx1"/>
                </a:solidFill>
              </a:rPr>
              <a:t>段）</a:t>
            </a:r>
            <a:endParaRPr lang="en-US" altLang="ja-JP" sz="1050" b="1" dirty="0">
              <a:solidFill>
                <a:schemeClr val="tx1"/>
              </a:solidFill>
            </a:endParaRPr>
          </a:p>
          <a:p>
            <a:r>
              <a:rPr lang="ja-JP" altLang="en-US" sz="1050" b="1" dirty="0">
                <a:solidFill>
                  <a:schemeClr val="tx1"/>
                </a:solidFill>
              </a:rPr>
              <a:t>　　　　　　　　　（</a:t>
            </a:r>
            <a:r>
              <a:rPr lang="en-US" altLang="ja-JP" sz="1050" b="1" dirty="0">
                <a:solidFill>
                  <a:schemeClr val="tx1"/>
                </a:solidFill>
              </a:rPr>
              <a:t>1</a:t>
            </a:r>
            <a:r>
              <a:rPr lang="ja-JP" altLang="en-US" sz="1050" b="1" dirty="0">
                <a:solidFill>
                  <a:schemeClr val="tx1"/>
                </a:solidFill>
              </a:rPr>
              <a:t>ｍ</a:t>
            </a:r>
            <a:r>
              <a:rPr lang="en-US" altLang="ja-JP" sz="1050" b="1" dirty="0">
                <a:solidFill>
                  <a:schemeClr val="tx1"/>
                </a:solidFill>
              </a:rPr>
              <a:t> x 20m x 8</a:t>
            </a:r>
            <a:r>
              <a:rPr lang="ja-JP" altLang="en-US" sz="1050" b="1" dirty="0">
                <a:solidFill>
                  <a:schemeClr val="tx1"/>
                </a:solidFill>
              </a:rPr>
              <a:t>段）</a:t>
            </a:r>
            <a:endParaRPr lang="en-US" altLang="ja-JP" sz="1050" b="1" dirty="0">
              <a:solidFill>
                <a:schemeClr val="tx1"/>
              </a:solidFill>
            </a:endParaRPr>
          </a:p>
          <a:p>
            <a:endParaRPr lang="en-US" altLang="ja-JP" sz="400" dirty="0">
              <a:solidFill>
                <a:schemeClr val="tx1"/>
              </a:solidFill>
            </a:endParaRPr>
          </a:p>
          <a:p>
            <a:r>
              <a:rPr lang="ja-JP" altLang="en-US" sz="1050" b="1" dirty="0">
                <a:solidFill>
                  <a:schemeClr val="tx1"/>
                </a:solidFill>
              </a:rPr>
              <a:t>必須の構成要素①：搬出入用装置（コンベア）　</a:t>
            </a:r>
            <a:r>
              <a:rPr lang="en-US" altLang="ja-JP" sz="1050" b="1" dirty="0">
                <a:solidFill>
                  <a:schemeClr val="tx1"/>
                </a:solidFill>
              </a:rPr>
              <a:t>1</a:t>
            </a:r>
            <a:r>
              <a:rPr lang="ja-JP" altLang="en-US" sz="1050" b="1" dirty="0">
                <a:solidFill>
                  <a:schemeClr val="tx1"/>
                </a:solidFill>
              </a:rPr>
              <a:t>台</a:t>
            </a:r>
            <a:endParaRPr lang="en-US" altLang="ja-JP" sz="1050" b="1" dirty="0">
              <a:solidFill>
                <a:schemeClr val="tx1"/>
              </a:solidFill>
            </a:endParaRPr>
          </a:p>
          <a:p>
            <a:r>
              <a:rPr lang="ja-JP" altLang="en-US" sz="800" dirty="0">
                <a:solidFill>
                  <a:schemeClr val="tx1"/>
                </a:solidFill>
              </a:rPr>
              <a:t>説明：本体である保管装置へ自動搬出入するための装置</a:t>
            </a:r>
            <a:endParaRPr lang="en-US" altLang="ja-JP" sz="800" dirty="0">
              <a:solidFill>
                <a:schemeClr val="tx1"/>
              </a:solidFill>
            </a:endParaRPr>
          </a:p>
        </p:txBody>
      </p:sp>
      <p:sp>
        <p:nvSpPr>
          <p:cNvPr id="5" name="正方形/長方形 4">
            <a:extLst>
              <a:ext uri="{FF2B5EF4-FFF2-40B4-BE49-F238E27FC236}">
                <a16:creationId xmlns:a16="http://schemas.microsoft.com/office/drawing/2014/main" id="{522086CB-1BCC-810B-0C42-12BCEB0DF07B}"/>
              </a:ext>
            </a:extLst>
          </p:cNvPr>
          <p:cNvSpPr/>
          <p:nvPr/>
        </p:nvSpPr>
        <p:spPr>
          <a:xfrm>
            <a:off x="6677468" y="8088981"/>
            <a:ext cx="2354772" cy="10284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latin typeface="游ゴシック 本文"/>
              </a:rPr>
              <a:t>記入例１</a:t>
            </a:r>
            <a:endParaRPr lang="en-US" altLang="ja-JP" sz="1050" b="1" dirty="0">
              <a:solidFill>
                <a:schemeClr val="tx1"/>
              </a:solidFill>
              <a:latin typeface="游ゴシック 本文"/>
            </a:endParaRPr>
          </a:p>
          <a:p>
            <a:r>
              <a:rPr lang="en-US" altLang="ja-JP" sz="1000" dirty="0">
                <a:solidFill>
                  <a:schemeClr val="tx1"/>
                </a:solidFill>
                <a:latin typeface="游ゴシック 本文"/>
              </a:rPr>
              <a:t>200</a:t>
            </a:r>
            <a:r>
              <a:rPr lang="ja-JP" altLang="en-US" sz="1000" dirty="0">
                <a:solidFill>
                  <a:schemeClr val="tx1"/>
                </a:solidFill>
                <a:latin typeface="游ゴシック 本文"/>
              </a:rPr>
              <a:t>万円～</a:t>
            </a:r>
            <a:r>
              <a:rPr lang="en-US" altLang="ja-JP" sz="1000" dirty="0">
                <a:solidFill>
                  <a:schemeClr val="tx1"/>
                </a:solidFill>
                <a:latin typeface="游ゴシック 本文"/>
              </a:rPr>
              <a:t>300</a:t>
            </a:r>
            <a:r>
              <a:rPr lang="ja-JP" altLang="en-US" sz="1000" dirty="0">
                <a:solidFill>
                  <a:schemeClr val="tx1"/>
                </a:solidFill>
                <a:latin typeface="游ゴシック 本文"/>
              </a:rPr>
              <a:t>万円が主な製品の価格帯</a:t>
            </a:r>
            <a:endParaRPr lang="en-US" altLang="ja-JP" sz="1000" dirty="0">
              <a:solidFill>
                <a:schemeClr val="tx1"/>
              </a:solidFill>
              <a:latin typeface="游ゴシック 本文"/>
            </a:endParaRPr>
          </a:p>
        </p:txBody>
      </p:sp>
      <p:sp>
        <p:nvSpPr>
          <p:cNvPr id="8" name="正方形/長方形 7">
            <a:extLst>
              <a:ext uri="{FF2B5EF4-FFF2-40B4-BE49-F238E27FC236}">
                <a16:creationId xmlns:a16="http://schemas.microsoft.com/office/drawing/2014/main" id="{C46E04A5-2EAC-8B42-6576-5C12C8F0BADF}"/>
              </a:ext>
            </a:extLst>
          </p:cNvPr>
          <p:cNvSpPr/>
          <p:nvPr/>
        </p:nvSpPr>
        <p:spPr>
          <a:xfrm>
            <a:off x="8391866" y="1892839"/>
            <a:ext cx="3772000" cy="369766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b="1" dirty="0">
                <a:solidFill>
                  <a:schemeClr val="tx1"/>
                </a:solidFill>
              </a:rPr>
              <a:t>■製品導入後の業務プロセス</a:t>
            </a:r>
            <a:r>
              <a:rPr lang="ja-JP" altLang="en-US" sz="1100" dirty="0">
                <a:solidFill>
                  <a:schemeClr val="tx1"/>
                </a:solidFill>
              </a:rPr>
              <a:t>を実施するため、</a:t>
            </a:r>
            <a:r>
              <a:rPr kumimoji="1" lang="ja-JP" altLang="en-US" sz="1100" b="1" dirty="0">
                <a:solidFill>
                  <a:schemeClr val="tx1"/>
                </a:solidFill>
                <a:latin typeface="游ゴシック" panose="020B0400000000000000" pitchFamily="50" charset="-128"/>
                <a:ea typeface="游ゴシック" panose="020B0400000000000000" pitchFamily="50" charset="-128"/>
              </a:rPr>
              <a:t>製品本体と一体不可分</a:t>
            </a:r>
            <a:r>
              <a:rPr kumimoji="1" lang="ja-JP" altLang="en-US" sz="1100" dirty="0">
                <a:solidFill>
                  <a:schemeClr val="tx1"/>
                </a:solidFill>
                <a:latin typeface="游ゴシック" panose="020B0400000000000000" pitchFamily="50" charset="-128"/>
                <a:ea typeface="游ゴシック" panose="020B0400000000000000" pitchFamily="50" charset="-128"/>
              </a:rPr>
              <a:t>であるものや、</a:t>
            </a:r>
            <a:r>
              <a:rPr kumimoji="1" lang="ja-JP" altLang="en-US" sz="1100" b="1" dirty="0">
                <a:solidFill>
                  <a:schemeClr val="tx1"/>
                </a:solidFill>
                <a:latin typeface="游ゴシック" panose="020B0400000000000000" pitchFamily="50" charset="-128"/>
                <a:ea typeface="游ゴシック" panose="020B0400000000000000" pitchFamily="50" charset="-128"/>
              </a:rPr>
              <a:t>必要最低限の構成要素</a:t>
            </a:r>
            <a:r>
              <a:rPr kumimoji="1" lang="ja-JP" altLang="en-US" sz="1100" dirty="0">
                <a:solidFill>
                  <a:schemeClr val="tx1"/>
                </a:solidFill>
                <a:latin typeface="游ゴシック" panose="020B0400000000000000" pitchFamily="50" charset="-128"/>
                <a:ea typeface="游ゴシック" panose="020B0400000000000000" pitchFamily="50" charset="-128"/>
              </a:rPr>
              <a:t>を記載してください</a:t>
            </a:r>
            <a:r>
              <a:rPr lang="ja-JP" altLang="en-US" sz="1100" dirty="0">
                <a:solidFill>
                  <a:schemeClr val="tx1"/>
                </a:solidFill>
              </a:rPr>
              <a:t>。</a:t>
            </a:r>
            <a:endParaRPr lang="en-US" altLang="ja-JP" sz="1100" dirty="0">
              <a:solidFill>
                <a:schemeClr val="tx1"/>
              </a:solidFill>
            </a:endParaRPr>
          </a:p>
          <a:p>
            <a:endParaRPr lang="en-US" altLang="ja-JP" sz="400" dirty="0">
              <a:solidFill>
                <a:schemeClr val="tx1"/>
              </a:solidFill>
            </a:endParaRPr>
          </a:p>
          <a:p>
            <a:r>
              <a:rPr lang="ja-JP" altLang="en-US" sz="900" dirty="0">
                <a:solidFill>
                  <a:schemeClr val="tx1"/>
                </a:solidFill>
              </a:rPr>
              <a:t>（製品本体価格の単価が</a:t>
            </a:r>
            <a:r>
              <a:rPr lang="en-US" altLang="ja-JP" sz="900" dirty="0">
                <a:solidFill>
                  <a:schemeClr val="tx1"/>
                </a:solidFill>
              </a:rPr>
              <a:t>50</a:t>
            </a:r>
            <a:r>
              <a:rPr lang="ja-JP" altLang="en-US" sz="900" dirty="0">
                <a:solidFill>
                  <a:schemeClr val="tx1"/>
                </a:solidFill>
              </a:rPr>
              <a:t>万円（税抜き）以上であり、本補助金の補助上限金額に比して 著しく高額でないもの（概ね</a:t>
            </a:r>
            <a:r>
              <a:rPr lang="en-US" altLang="ja-JP" sz="900" dirty="0">
                <a:solidFill>
                  <a:schemeClr val="tx1"/>
                </a:solidFill>
              </a:rPr>
              <a:t>3,000</a:t>
            </a:r>
            <a:r>
              <a:rPr lang="ja-JP" altLang="en-US" sz="900" dirty="0">
                <a:solidFill>
                  <a:schemeClr val="tx1"/>
                </a:solidFill>
              </a:rPr>
              <a:t>万円以下））</a:t>
            </a:r>
            <a:endParaRPr lang="en-US" altLang="ja-JP" sz="900" dirty="0">
              <a:solidFill>
                <a:schemeClr val="tx1"/>
              </a:solidFill>
            </a:endParaRPr>
          </a:p>
          <a:p>
            <a:endParaRPr lang="en-US" altLang="ja-JP" sz="1100" dirty="0">
              <a:solidFill>
                <a:schemeClr val="tx1"/>
              </a:solidFill>
            </a:endParaRPr>
          </a:p>
          <a:p>
            <a:r>
              <a:rPr lang="en-US" altLang="ja-JP" sz="1000" b="1" dirty="0">
                <a:solidFill>
                  <a:srgbClr val="C00000"/>
                </a:solidFill>
              </a:rPr>
              <a:t>※</a:t>
            </a:r>
            <a:r>
              <a:rPr lang="ja-JP" altLang="en-US" sz="1000" b="1" dirty="0">
                <a:solidFill>
                  <a:srgbClr val="C00000"/>
                </a:solidFill>
              </a:rPr>
              <a:t>製品登録における留意事項</a:t>
            </a:r>
            <a:endParaRPr lang="en-US" altLang="ja-JP" sz="1000" b="1" dirty="0">
              <a:solidFill>
                <a:srgbClr val="C00000"/>
              </a:solidFill>
            </a:endParaRPr>
          </a:p>
          <a:p>
            <a:endParaRPr lang="en-US" altLang="ja-JP" sz="1000" dirty="0">
              <a:solidFill>
                <a:schemeClr val="tx1"/>
              </a:solidFill>
            </a:endParaRPr>
          </a:p>
          <a:p>
            <a:r>
              <a:rPr lang="ja-JP" altLang="en-US" sz="1000" dirty="0">
                <a:solidFill>
                  <a:schemeClr val="tx1"/>
                </a:solidFill>
              </a:rPr>
              <a:t>・</a:t>
            </a:r>
            <a:r>
              <a:rPr lang="ja-JP" altLang="en-US" sz="1000" b="1" dirty="0">
                <a:solidFill>
                  <a:schemeClr val="tx1"/>
                </a:solidFill>
              </a:rPr>
              <a:t>製品本体の稼働（導入後の業務プロセスの実施）</a:t>
            </a:r>
            <a:r>
              <a:rPr lang="ja-JP" altLang="en-US" sz="1000" dirty="0">
                <a:solidFill>
                  <a:schemeClr val="tx1"/>
                </a:solidFill>
              </a:rPr>
              <a:t>に</a:t>
            </a:r>
            <a:r>
              <a:rPr lang="ja-JP" altLang="en-US" sz="1000" b="1" dirty="0">
                <a:solidFill>
                  <a:schemeClr val="tx1"/>
                </a:solidFill>
              </a:rPr>
              <a:t>必須の構成要素</a:t>
            </a:r>
            <a:r>
              <a:rPr lang="ja-JP" altLang="en-US" sz="1000" dirty="0">
                <a:solidFill>
                  <a:schemeClr val="tx1"/>
                </a:solidFill>
              </a:rPr>
              <a:t>以外は</a:t>
            </a:r>
            <a:r>
              <a:rPr lang="ja-JP" altLang="en-US" sz="1000" b="1" dirty="0">
                <a:solidFill>
                  <a:schemeClr val="tx1"/>
                </a:solidFill>
              </a:rPr>
              <a:t>製品登録の対象外</a:t>
            </a:r>
            <a:r>
              <a:rPr lang="ja-JP" altLang="en-US" sz="1000" dirty="0">
                <a:solidFill>
                  <a:schemeClr val="tx1"/>
                </a:solidFill>
              </a:rPr>
              <a:t>となります。</a:t>
            </a:r>
            <a:endParaRPr lang="en-US" altLang="ja-JP" sz="1000" dirty="0">
              <a:solidFill>
                <a:schemeClr val="tx1"/>
              </a:solidFill>
            </a:endParaRPr>
          </a:p>
          <a:p>
            <a:endParaRPr lang="en-US" altLang="ja-JP" sz="1000" dirty="0">
              <a:solidFill>
                <a:schemeClr val="tx1"/>
              </a:solidFill>
            </a:endParaRPr>
          </a:p>
          <a:p>
            <a:r>
              <a:rPr lang="ja-JP" altLang="en-US" sz="1000" dirty="0">
                <a:solidFill>
                  <a:schemeClr val="tx1"/>
                </a:solidFill>
              </a:rPr>
              <a:t>・</a:t>
            </a:r>
            <a:r>
              <a:rPr lang="ja-JP" altLang="en-US" sz="1000" b="1" dirty="0">
                <a:solidFill>
                  <a:schemeClr val="tx1"/>
                </a:solidFill>
              </a:rPr>
              <a:t>業務プロセスを実施するために必要な特定の機能を有する機器</a:t>
            </a:r>
            <a:r>
              <a:rPr lang="ja-JP" altLang="en-US" sz="1000" dirty="0">
                <a:solidFill>
                  <a:schemeClr val="tx1"/>
                </a:solidFill>
              </a:rPr>
              <a:t>のみが対象となります。</a:t>
            </a:r>
            <a:r>
              <a:rPr lang="ja-JP" altLang="en-US" sz="900" dirty="0">
                <a:solidFill>
                  <a:schemeClr val="tx1"/>
                </a:solidFill>
              </a:rPr>
              <a:t>（必須の構成要素でも、</a:t>
            </a:r>
            <a:r>
              <a:rPr lang="ja-JP" altLang="en-US" sz="900" b="1" dirty="0">
                <a:solidFill>
                  <a:schemeClr val="tx1"/>
                </a:solidFill>
              </a:rPr>
              <a:t>一般的に販売されているパソコン、タブレット、スマートフォン</a:t>
            </a:r>
            <a:r>
              <a:rPr lang="ja-JP" altLang="en-US" sz="900" dirty="0">
                <a:solidFill>
                  <a:schemeClr val="tx1"/>
                </a:solidFill>
              </a:rPr>
              <a:t>等は</a:t>
            </a:r>
            <a:r>
              <a:rPr lang="ja-JP" altLang="en-US" sz="900" b="1" dirty="0">
                <a:solidFill>
                  <a:schemeClr val="tx1"/>
                </a:solidFill>
              </a:rPr>
              <a:t>補助対象外</a:t>
            </a:r>
            <a:r>
              <a:rPr lang="ja-JP" altLang="en-US" sz="900" dirty="0">
                <a:solidFill>
                  <a:schemeClr val="tx1"/>
                </a:solidFill>
              </a:rPr>
              <a:t>となるため、</a:t>
            </a:r>
            <a:r>
              <a:rPr lang="ja-JP" altLang="en-US" sz="900" b="1" dirty="0">
                <a:solidFill>
                  <a:schemeClr val="tx1"/>
                </a:solidFill>
              </a:rPr>
              <a:t>製品登録できません</a:t>
            </a:r>
            <a:r>
              <a:rPr lang="ja-JP" altLang="en-US" sz="900" dirty="0">
                <a:solidFill>
                  <a:schemeClr val="tx1"/>
                </a:solidFill>
              </a:rPr>
              <a:t>。また、ソフトウェアの月額利用料、クラウドサービスの利用料等のサブスクリプション、予備品や消耗品も補助対象となりません。）</a:t>
            </a:r>
            <a:endParaRPr lang="en-US" altLang="ja-JP" sz="900" dirty="0">
              <a:solidFill>
                <a:schemeClr val="tx1"/>
              </a:solidFill>
            </a:endParaRPr>
          </a:p>
          <a:p>
            <a:endParaRPr lang="en-US" altLang="ja-JP" sz="1000" dirty="0">
              <a:solidFill>
                <a:schemeClr val="tx1"/>
              </a:solidFill>
            </a:endParaRPr>
          </a:p>
          <a:p>
            <a:r>
              <a:rPr lang="ja-JP" altLang="en-US" sz="1000" dirty="0">
                <a:solidFill>
                  <a:schemeClr val="tx1"/>
                </a:solidFill>
              </a:rPr>
              <a:t>・製品登録は、（中小企業向けの製品として）</a:t>
            </a:r>
            <a:r>
              <a:rPr lang="ja-JP" altLang="en-US" sz="1000" b="1" dirty="0">
                <a:solidFill>
                  <a:schemeClr val="tx1"/>
                </a:solidFill>
              </a:rPr>
              <a:t>製品本体、構成要素の数量等が固定</a:t>
            </a:r>
            <a:r>
              <a:rPr lang="ja-JP" altLang="en-US" sz="1000" dirty="0">
                <a:solidFill>
                  <a:schemeClr val="tx1"/>
                </a:solidFill>
              </a:rPr>
              <a:t>で、</a:t>
            </a:r>
            <a:r>
              <a:rPr lang="ja-JP" altLang="en-US" sz="1000" b="1" dirty="0">
                <a:solidFill>
                  <a:schemeClr val="tx1"/>
                </a:solidFill>
              </a:rPr>
              <a:t>可変しないもの</a:t>
            </a:r>
            <a:r>
              <a:rPr lang="ja-JP" altLang="en-US" sz="1000" dirty="0">
                <a:solidFill>
                  <a:schemeClr val="tx1"/>
                </a:solidFill>
              </a:rPr>
              <a:t>を</a:t>
            </a:r>
            <a:r>
              <a:rPr lang="en-US" altLang="ja-JP" sz="1000" b="1" dirty="0">
                <a:solidFill>
                  <a:schemeClr val="tx1"/>
                </a:solidFill>
              </a:rPr>
              <a:t>1</a:t>
            </a:r>
            <a:r>
              <a:rPr lang="ja-JP" altLang="en-US" sz="1000" b="1" dirty="0">
                <a:solidFill>
                  <a:schemeClr val="tx1"/>
                </a:solidFill>
              </a:rPr>
              <a:t>つの製品</a:t>
            </a:r>
            <a:r>
              <a:rPr lang="ja-JP" altLang="en-US" sz="1000" dirty="0">
                <a:solidFill>
                  <a:schemeClr val="tx1"/>
                </a:solidFill>
              </a:rPr>
              <a:t>としてカタログに登録する必要があります。</a:t>
            </a:r>
            <a:endParaRPr lang="en-US" altLang="ja-JP" sz="1000" dirty="0">
              <a:solidFill>
                <a:schemeClr val="tx1"/>
              </a:solidFill>
            </a:endParaRPr>
          </a:p>
          <a:p>
            <a:endParaRPr lang="en-US" altLang="ja-JP" sz="1000" dirty="0">
              <a:solidFill>
                <a:schemeClr val="tx1"/>
              </a:solidFill>
            </a:endParaRPr>
          </a:p>
          <a:p>
            <a:r>
              <a:rPr lang="ja-JP" altLang="en-US" sz="1000" dirty="0">
                <a:solidFill>
                  <a:schemeClr val="tx1"/>
                </a:solidFill>
              </a:rPr>
              <a:t>（製品本体のバリエーション、構成要素の組み合わせごとに</a:t>
            </a:r>
            <a:r>
              <a:rPr lang="en-US" altLang="ja-JP" sz="1000" dirty="0">
                <a:solidFill>
                  <a:schemeClr val="tx1"/>
                </a:solidFill>
              </a:rPr>
              <a:t>1</a:t>
            </a:r>
            <a:r>
              <a:rPr lang="ja-JP" altLang="en-US" sz="1000" dirty="0">
                <a:solidFill>
                  <a:schemeClr val="tx1"/>
                </a:solidFill>
              </a:rPr>
              <a:t>つの製品として登録する形式となっています。）</a:t>
            </a:r>
          </a:p>
        </p:txBody>
      </p:sp>
      <p:sp>
        <p:nvSpPr>
          <p:cNvPr id="11" name="正方形/長方形 10">
            <a:extLst>
              <a:ext uri="{FF2B5EF4-FFF2-40B4-BE49-F238E27FC236}">
                <a16:creationId xmlns:a16="http://schemas.microsoft.com/office/drawing/2014/main" id="{9E002D06-4A7C-5C49-F2C2-C9AA0F520EBA}"/>
              </a:ext>
            </a:extLst>
          </p:cNvPr>
          <p:cNvSpPr/>
          <p:nvPr/>
        </p:nvSpPr>
        <p:spPr>
          <a:xfrm>
            <a:off x="96317" y="1652204"/>
            <a:ext cx="629107" cy="2406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prstClr val="black"/>
                </a:solidFill>
                <a:latin typeface="游ゴシック"/>
                <a:ea typeface="游ゴシック"/>
              </a:rPr>
              <a:t>記入欄</a:t>
            </a:r>
            <a:endParaRPr lang="en-US" altLang="ja-JP" sz="1050" dirty="0">
              <a:solidFill>
                <a:schemeClr val="tx1"/>
              </a:solidFill>
            </a:endParaRPr>
          </a:p>
        </p:txBody>
      </p:sp>
      <p:sp>
        <p:nvSpPr>
          <p:cNvPr id="12" name="正方形/長方形 11">
            <a:extLst>
              <a:ext uri="{FF2B5EF4-FFF2-40B4-BE49-F238E27FC236}">
                <a16:creationId xmlns:a16="http://schemas.microsoft.com/office/drawing/2014/main" id="{478146D1-5AAA-4EDE-A03E-6050206DEE43}"/>
              </a:ext>
            </a:extLst>
          </p:cNvPr>
          <p:cNvSpPr/>
          <p:nvPr/>
        </p:nvSpPr>
        <p:spPr>
          <a:xfrm>
            <a:off x="169486" y="8064382"/>
            <a:ext cx="6343073" cy="1053045"/>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製品の価格帯：</a:t>
            </a:r>
            <a:endParaRPr lang="en-US" altLang="ja-JP" sz="1050" b="1" dirty="0">
              <a:solidFill>
                <a:schemeClr val="tx1"/>
              </a:solidFill>
            </a:endParaRPr>
          </a:p>
        </p:txBody>
      </p:sp>
      <p:sp>
        <p:nvSpPr>
          <p:cNvPr id="13" name="正方形/長方形 12">
            <a:extLst>
              <a:ext uri="{FF2B5EF4-FFF2-40B4-BE49-F238E27FC236}">
                <a16:creationId xmlns:a16="http://schemas.microsoft.com/office/drawing/2014/main" id="{3AE7CD13-3DCE-DB1F-E828-07552298B0AA}"/>
              </a:ext>
            </a:extLst>
          </p:cNvPr>
          <p:cNvSpPr/>
          <p:nvPr/>
        </p:nvSpPr>
        <p:spPr>
          <a:xfrm>
            <a:off x="96317" y="5921294"/>
            <a:ext cx="629107" cy="2406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prstClr val="black"/>
                </a:solidFill>
                <a:latin typeface="游ゴシック"/>
                <a:ea typeface="游ゴシック"/>
              </a:rPr>
              <a:t>記入欄</a:t>
            </a:r>
            <a:endParaRPr lang="en-US" altLang="ja-JP" sz="1050" dirty="0">
              <a:solidFill>
                <a:schemeClr val="tx1"/>
              </a:solidFill>
            </a:endParaRPr>
          </a:p>
        </p:txBody>
      </p:sp>
      <p:sp>
        <p:nvSpPr>
          <p:cNvPr id="14" name="正方形/長方形 13">
            <a:extLst>
              <a:ext uri="{FF2B5EF4-FFF2-40B4-BE49-F238E27FC236}">
                <a16:creationId xmlns:a16="http://schemas.microsoft.com/office/drawing/2014/main" id="{653A4D22-24DB-D110-43F6-76059E6ED174}"/>
              </a:ext>
            </a:extLst>
          </p:cNvPr>
          <p:cNvSpPr/>
          <p:nvPr/>
        </p:nvSpPr>
        <p:spPr>
          <a:xfrm>
            <a:off x="9113329" y="8088981"/>
            <a:ext cx="3518786" cy="10284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schemeClr val="tx1"/>
                </a:solidFill>
                <a:latin typeface="游ゴシック 本文"/>
              </a:rPr>
              <a:t>エントリーモデル：</a:t>
            </a:r>
            <a:r>
              <a:rPr lang="en-US" altLang="ja-JP" sz="900" dirty="0">
                <a:solidFill>
                  <a:schemeClr val="tx1"/>
                </a:solidFill>
                <a:latin typeface="游ゴシック 本文"/>
              </a:rPr>
              <a:t>50</a:t>
            </a:r>
            <a:r>
              <a:rPr lang="ja-JP" altLang="en-US" sz="900" dirty="0">
                <a:solidFill>
                  <a:schemeClr val="tx1"/>
                </a:solidFill>
                <a:latin typeface="游ゴシック 本文"/>
              </a:rPr>
              <a:t>～</a:t>
            </a:r>
            <a:r>
              <a:rPr lang="en-US" altLang="ja-JP" sz="900" dirty="0">
                <a:solidFill>
                  <a:schemeClr val="tx1"/>
                </a:solidFill>
                <a:latin typeface="游ゴシック 本文"/>
              </a:rPr>
              <a:t>100</a:t>
            </a:r>
            <a:r>
              <a:rPr lang="ja-JP" altLang="en-US" sz="900" dirty="0">
                <a:solidFill>
                  <a:schemeClr val="tx1"/>
                </a:solidFill>
                <a:latin typeface="游ゴシック 本文"/>
              </a:rPr>
              <a:t>万円程度</a:t>
            </a:r>
            <a:endParaRPr lang="en-US" altLang="ja-JP" sz="900" dirty="0">
              <a:solidFill>
                <a:schemeClr val="tx1"/>
              </a:solidFill>
              <a:latin typeface="游ゴシック 本文"/>
            </a:endParaRPr>
          </a:p>
          <a:p>
            <a:r>
              <a:rPr lang="ja-JP" altLang="en-US" sz="900" b="1" dirty="0">
                <a:solidFill>
                  <a:schemeClr val="tx1"/>
                </a:solidFill>
                <a:latin typeface="游ゴシック 本文"/>
              </a:rPr>
              <a:t>ミドルレンジモデル：</a:t>
            </a:r>
            <a:r>
              <a:rPr lang="en-US" altLang="ja-JP" sz="900" dirty="0">
                <a:solidFill>
                  <a:schemeClr val="tx1"/>
                </a:solidFill>
                <a:latin typeface="游ゴシック 本文"/>
              </a:rPr>
              <a:t>500</a:t>
            </a:r>
            <a:r>
              <a:rPr lang="ja-JP" altLang="en-US" sz="900" dirty="0">
                <a:solidFill>
                  <a:schemeClr val="tx1"/>
                </a:solidFill>
                <a:latin typeface="游ゴシック 本文"/>
              </a:rPr>
              <a:t>～</a:t>
            </a:r>
            <a:r>
              <a:rPr lang="en-US" altLang="ja-JP" sz="900" dirty="0">
                <a:solidFill>
                  <a:schemeClr val="tx1"/>
                </a:solidFill>
                <a:latin typeface="游ゴシック 本文"/>
              </a:rPr>
              <a:t>1000</a:t>
            </a:r>
            <a:r>
              <a:rPr lang="ja-JP" altLang="en-US" sz="900" dirty="0">
                <a:solidFill>
                  <a:schemeClr val="tx1"/>
                </a:solidFill>
                <a:latin typeface="游ゴシック 本文"/>
              </a:rPr>
              <a:t>万円程度</a:t>
            </a:r>
            <a:endParaRPr lang="en-US" altLang="ja-JP" sz="900" dirty="0">
              <a:solidFill>
                <a:schemeClr val="tx1"/>
              </a:solidFill>
              <a:latin typeface="游ゴシック 本文"/>
            </a:endParaRPr>
          </a:p>
          <a:p>
            <a:r>
              <a:rPr lang="ja-JP" altLang="en-US" sz="900" b="1" dirty="0">
                <a:solidFill>
                  <a:schemeClr val="tx1"/>
                </a:solidFill>
                <a:latin typeface="游ゴシック 本文"/>
              </a:rPr>
              <a:t>ハイエンドモデル：</a:t>
            </a:r>
            <a:r>
              <a:rPr lang="en-US" altLang="ja-JP" sz="900" dirty="0">
                <a:solidFill>
                  <a:schemeClr val="tx1"/>
                </a:solidFill>
                <a:latin typeface="游ゴシック 本文"/>
              </a:rPr>
              <a:t>3000</a:t>
            </a:r>
            <a:r>
              <a:rPr lang="ja-JP" altLang="en-US" sz="900" dirty="0">
                <a:solidFill>
                  <a:schemeClr val="tx1"/>
                </a:solidFill>
                <a:latin typeface="游ゴシック 本文"/>
              </a:rPr>
              <a:t>万円程度</a:t>
            </a:r>
            <a:endParaRPr lang="en-US" altLang="ja-JP" sz="900" dirty="0">
              <a:solidFill>
                <a:schemeClr val="tx1"/>
              </a:solidFill>
              <a:latin typeface="游ゴシック 本文"/>
            </a:endParaRPr>
          </a:p>
          <a:p>
            <a:endParaRPr lang="en-US" altLang="ja-JP" sz="400" dirty="0">
              <a:solidFill>
                <a:schemeClr val="tx1"/>
              </a:solidFill>
              <a:latin typeface="游ゴシック 本文"/>
            </a:endParaRPr>
          </a:p>
          <a:p>
            <a:r>
              <a:rPr lang="ja-JP" altLang="en-US" sz="900" b="1" dirty="0">
                <a:solidFill>
                  <a:schemeClr val="tx1"/>
                </a:solidFill>
                <a:latin typeface="游ゴシック 本文"/>
              </a:rPr>
              <a:t>価格帯による機能・性能の違い：</a:t>
            </a:r>
            <a:r>
              <a:rPr lang="ja-JP" altLang="en-US" sz="900" dirty="0">
                <a:solidFill>
                  <a:schemeClr val="tx1"/>
                </a:solidFill>
                <a:latin typeface="游ゴシック 本文"/>
              </a:rPr>
              <a:t>加工速度、工具搭載可能数、</a:t>
            </a:r>
            <a:endParaRPr lang="en-US" altLang="ja-JP" sz="900" dirty="0">
              <a:solidFill>
                <a:schemeClr val="tx1"/>
              </a:solidFill>
              <a:latin typeface="游ゴシック 本文"/>
            </a:endParaRPr>
          </a:p>
          <a:p>
            <a:r>
              <a:rPr lang="ja-JP" altLang="en-US" sz="900" dirty="0">
                <a:solidFill>
                  <a:schemeClr val="tx1"/>
                </a:solidFill>
                <a:latin typeface="游ゴシック 本文"/>
              </a:rPr>
              <a:t>加工対象物のサイズ、装置本体のサイズ、一度に同時加工できる数により価格帯が異なる　など</a:t>
            </a:r>
            <a:endParaRPr lang="en-US" altLang="ja-JP" sz="900" dirty="0">
              <a:solidFill>
                <a:schemeClr val="tx1"/>
              </a:solidFill>
              <a:latin typeface="游ゴシック 本文"/>
            </a:endParaRPr>
          </a:p>
        </p:txBody>
      </p:sp>
      <p:sp>
        <p:nvSpPr>
          <p:cNvPr id="16" name="正方形/長方形 15">
            <a:extLst>
              <a:ext uri="{FF2B5EF4-FFF2-40B4-BE49-F238E27FC236}">
                <a16:creationId xmlns:a16="http://schemas.microsoft.com/office/drawing/2014/main" id="{AAF56F97-21AE-9DB5-BEC1-3EFF0B98E039}"/>
              </a:ext>
            </a:extLst>
          </p:cNvPr>
          <p:cNvSpPr/>
          <p:nvPr/>
        </p:nvSpPr>
        <p:spPr>
          <a:xfrm>
            <a:off x="6677467" y="6171287"/>
            <a:ext cx="5954647" cy="181689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latin typeface="游ゴシック 本文"/>
              </a:rPr>
              <a:t>記入例１</a:t>
            </a:r>
            <a:endParaRPr lang="en-US" altLang="ja-JP" sz="1050" b="1" dirty="0">
              <a:solidFill>
                <a:schemeClr val="tx1"/>
              </a:solidFill>
              <a:latin typeface="游ゴシック 本文"/>
            </a:endParaRPr>
          </a:p>
          <a:p>
            <a:endParaRPr lang="en-US" altLang="ja-JP" sz="1050" b="1" dirty="0">
              <a:solidFill>
                <a:schemeClr val="tx1"/>
              </a:solidFill>
              <a:latin typeface="游ゴシック 本文"/>
            </a:endParaRPr>
          </a:p>
          <a:p>
            <a:r>
              <a:rPr lang="ja-JP" altLang="en-US" sz="1400" b="1" dirty="0">
                <a:solidFill>
                  <a:schemeClr val="tx1"/>
                </a:solidFill>
              </a:rPr>
              <a:t>製品名：製品名</a:t>
            </a:r>
            <a:r>
              <a:rPr lang="en-US" altLang="ja-JP" sz="1400" b="1" dirty="0">
                <a:solidFill>
                  <a:schemeClr val="tx1"/>
                </a:solidFill>
              </a:rPr>
              <a:t>a</a:t>
            </a:r>
            <a:r>
              <a:rPr lang="ja-JP" altLang="en-US" sz="1400" b="1" dirty="0">
                <a:solidFill>
                  <a:schemeClr val="tx1"/>
                </a:solidFill>
              </a:rPr>
              <a:t>　（メーカー名</a:t>
            </a:r>
            <a:r>
              <a:rPr lang="en-US" altLang="ja-JP" sz="1400" b="1" dirty="0">
                <a:solidFill>
                  <a:schemeClr val="tx1"/>
                </a:solidFill>
              </a:rPr>
              <a:t>A</a:t>
            </a:r>
            <a:r>
              <a:rPr lang="ja-JP" altLang="en-US" sz="1400" b="1" dirty="0">
                <a:solidFill>
                  <a:schemeClr val="tx1"/>
                </a:solidFill>
              </a:rPr>
              <a:t>）</a:t>
            </a:r>
            <a:endParaRPr lang="en-US" altLang="ja-JP" sz="1400" b="1" dirty="0">
              <a:solidFill>
                <a:schemeClr val="tx1"/>
              </a:solidFill>
            </a:endParaRPr>
          </a:p>
          <a:p>
            <a:r>
              <a:rPr lang="ja-JP" altLang="en-US" sz="1000" b="1" dirty="0">
                <a:solidFill>
                  <a:schemeClr val="tx1"/>
                </a:solidFill>
              </a:rPr>
              <a:t>　</a:t>
            </a:r>
            <a:r>
              <a:rPr lang="ja-JP" altLang="en-US" sz="1050" dirty="0">
                <a:solidFill>
                  <a:schemeClr val="tx1"/>
                </a:solidFill>
              </a:rPr>
              <a:t>製品情報：</a:t>
            </a:r>
            <a:r>
              <a:rPr lang="en-US" altLang="ja-JP" sz="1050" dirty="0">
                <a:solidFill>
                  <a:schemeClr val="tx1"/>
                </a:solidFill>
              </a:rPr>
              <a:t>http://xxxxxxxxxx,co,jp/xxxxxxxxx/xxxxxxxxx</a:t>
            </a:r>
          </a:p>
          <a:p>
            <a:endParaRPr lang="en-US" altLang="ja-JP" sz="1400" dirty="0">
              <a:solidFill>
                <a:schemeClr val="tx1"/>
              </a:solidFill>
            </a:endParaRPr>
          </a:p>
          <a:p>
            <a:r>
              <a:rPr lang="ja-JP" altLang="en-US" sz="1400" b="1" dirty="0">
                <a:solidFill>
                  <a:schemeClr val="tx1"/>
                </a:solidFill>
              </a:rPr>
              <a:t>製品名：製品名</a:t>
            </a:r>
            <a:r>
              <a:rPr lang="en-US" altLang="ja-JP" sz="1400" b="1" dirty="0">
                <a:solidFill>
                  <a:schemeClr val="tx1"/>
                </a:solidFill>
              </a:rPr>
              <a:t>b</a:t>
            </a:r>
            <a:r>
              <a:rPr lang="ja-JP" altLang="en-US" sz="1400" b="1" dirty="0">
                <a:solidFill>
                  <a:schemeClr val="tx1"/>
                </a:solidFill>
              </a:rPr>
              <a:t>（メーカー名</a:t>
            </a:r>
            <a:r>
              <a:rPr lang="en-US" altLang="ja-JP" sz="1400" b="1" dirty="0">
                <a:solidFill>
                  <a:schemeClr val="tx1"/>
                </a:solidFill>
              </a:rPr>
              <a:t>B</a:t>
            </a:r>
            <a:r>
              <a:rPr lang="ja-JP" altLang="en-US" sz="1400" b="1" dirty="0">
                <a:solidFill>
                  <a:schemeClr val="tx1"/>
                </a:solidFill>
              </a:rPr>
              <a:t>）</a:t>
            </a:r>
            <a:endParaRPr lang="en-US" altLang="ja-JP" sz="1400" b="1" dirty="0">
              <a:solidFill>
                <a:schemeClr val="tx1"/>
              </a:solidFill>
            </a:endParaRPr>
          </a:p>
          <a:p>
            <a:r>
              <a:rPr lang="ja-JP" altLang="en-US" sz="800" b="1" dirty="0">
                <a:solidFill>
                  <a:schemeClr val="tx1"/>
                </a:solidFill>
              </a:rPr>
              <a:t>　</a:t>
            </a:r>
            <a:r>
              <a:rPr lang="ja-JP" altLang="en-US" sz="1050" dirty="0">
                <a:solidFill>
                  <a:schemeClr val="tx1"/>
                </a:solidFill>
              </a:rPr>
              <a:t>製品情報：カタログ情報を別途添付</a:t>
            </a:r>
            <a:endParaRPr lang="en-US" altLang="ja-JP" sz="800" dirty="0">
              <a:solidFill>
                <a:schemeClr val="tx1"/>
              </a:solidFill>
            </a:endParaRPr>
          </a:p>
        </p:txBody>
      </p:sp>
      <p:sp>
        <p:nvSpPr>
          <p:cNvPr id="18" name="テキスト プレースホルダー 9">
            <a:extLst>
              <a:ext uri="{FF2B5EF4-FFF2-40B4-BE49-F238E27FC236}">
                <a16:creationId xmlns:a16="http://schemas.microsoft.com/office/drawing/2014/main" id="{F53E1C00-FC6E-C247-46D7-F277D3C988EC}"/>
              </a:ext>
            </a:extLst>
          </p:cNvPr>
          <p:cNvSpPr txBox="1">
            <a:spLocks/>
          </p:cNvSpPr>
          <p:nvPr/>
        </p:nvSpPr>
        <p:spPr>
          <a:xfrm>
            <a:off x="9654790" y="6241212"/>
            <a:ext cx="2915663"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登録が想定される</a:t>
            </a:r>
            <a:r>
              <a:rPr lang="ja-JP" altLang="en-US" sz="1000" b="1" dirty="0">
                <a:solidFill>
                  <a:srgbClr val="C00000"/>
                </a:solidFill>
                <a:latin typeface="Meiryo UI" panose="020B0604030504040204" pitchFamily="50" charset="-128"/>
                <a:ea typeface="Meiryo UI" panose="020B0604030504040204" pitchFamily="50" charset="-128"/>
              </a:rPr>
              <a:t>製品名</a:t>
            </a:r>
            <a:r>
              <a:rPr lang="ja-JP" altLang="en-US" sz="900" dirty="0">
                <a:latin typeface="Meiryo UI" panose="020B0604030504040204" pitchFamily="50" charset="-128"/>
                <a:ea typeface="Meiryo UI" panose="020B0604030504040204" pitchFamily="50" charset="-128"/>
              </a:rPr>
              <a:t>と</a:t>
            </a:r>
            <a:r>
              <a:rPr lang="ja-JP" altLang="en-US" sz="1000" b="1" dirty="0">
                <a:solidFill>
                  <a:srgbClr val="C00000"/>
                </a:solidFill>
                <a:latin typeface="Meiryo UI" panose="020B0604030504040204" pitchFamily="50" charset="-128"/>
                <a:ea typeface="Meiryo UI" panose="020B0604030504040204" pitchFamily="50" charset="-128"/>
              </a:rPr>
              <a:t>メーカー名</a:t>
            </a:r>
            <a:r>
              <a:rPr lang="ja-JP" altLang="en-US" sz="900" b="1" dirty="0">
                <a:solidFill>
                  <a:srgbClr val="C0000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その</a:t>
            </a:r>
            <a:r>
              <a:rPr lang="ja-JP" altLang="en-US" sz="900" b="1" dirty="0">
                <a:solidFill>
                  <a:srgbClr val="C00000"/>
                </a:solidFill>
                <a:latin typeface="Meiryo UI" panose="020B0604030504040204" pitchFamily="50" charset="-128"/>
                <a:ea typeface="Meiryo UI" panose="020B0604030504040204" pitchFamily="50" charset="-128"/>
              </a:rPr>
              <a:t>製品の情報</a:t>
            </a:r>
            <a:r>
              <a:rPr lang="ja-JP" altLang="en-US" sz="900" dirty="0">
                <a:solidFill>
                  <a:srgbClr val="C00000"/>
                </a:solidFill>
                <a:latin typeface="Meiryo UI" panose="020B0604030504040204" pitchFamily="50" charset="-128"/>
                <a:ea typeface="Meiryo UI" panose="020B0604030504040204" pitchFamily="50" charset="-128"/>
              </a:rPr>
              <a:t>（ホームページのアドレスもしくはカタログを別途添付など）</a:t>
            </a:r>
            <a:r>
              <a:rPr lang="ja-JP" altLang="en-US" sz="900" dirty="0">
                <a:latin typeface="Meiryo UI" panose="020B0604030504040204" pitchFamily="50" charset="-128"/>
                <a:ea typeface="Meiryo UI" panose="020B0604030504040204" pitchFamily="50" charset="-128"/>
              </a:rPr>
              <a:t>をご記入ください。</a:t>
            </a:r>
            <a:endParaRPr lang="en-US" altLang="ja-JP" sz="900" dirty="0">
              <a:latin typeface="Meiryo UI" panose="020B0604030504040204" pitchFamily="50" charset="-128"/>
              <a:ea typeface="Meiryo UI" panose="020B0604030504040204" pitchFamily="50" charset="-128"/>
            </a:endParaRPr>
          </a:p>
        </p:txBody>
      </p:sp>
      <p:sp>
        <p:nvSpPr>
          <p:cNvPr id="19" name="テキスト プレースホルダー 9">
            <a:extLst>
              <a:ext uri="{FF2B5EF4-FFF2-40B4-BE49-F238E27FC236}">
                <a16:creationId xmlns:a16="http://schemas.microsoft.com/office/drawing/2014/main" id="{704F06EE-0250-22BB-D4A1-62E4CD555E19}"/>
              </a:ext>
            </a:extLst>
          </p:cNvPr>
          <p:cNvSpPr txBox="1">
            <a:spLocks/>
          </p:cNvSpPr>
          <p:nvPr/>
        </p:nvSpPr>
        <p:spPr>
          <a:xfrm>
            <a:off x="9658849" y="7556042"/>
            <a:ext cx="2897764"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登録が想定される製品のおおよその</a:t>
            </a:r>
            <a:r>
              <a:rPr lang="ja-JP" altLang="en-US" sz="1000" b="1" dirty="0">
                <a:solidFill>
                  <a:srgbClr val="C00000"/>
                </a:solidFill>
                <a:latin typeface="Meiryo UI" panose="020B0604030504040204" pitchFamily="50" charset="-128"/>
                <a:ea typeface="Meiryo UI" panose="020B0604030504040204" pitchFamily="50" charset="-128"/>
              </a:rPr>
              <a:t>価格帯</a:t>
            </a:r>
            <a:r>
              <a:rPr lang="ja-JP" altLang="en-US" sz="900" dirty="0">
                <a:latin typeface="Meiryo UI" panose="020B0604030504040204" pitchFamily="50" charset="-128"/>
                <a:ea typeface="Meiryo UI" panose="020B0604030504040204" pitchFamily="50" charset="-128"/>
              </a:rPr>
              <a:t>をご記入ください。</a:t>
            </a:r>
            <a:endParaRPr lang="en-US" altLang="ja-JP" sz="9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価格帯による機能・性能の違い</a:t>
            </a:r>
            <a:r>
              <a:rPr lang="ja-JP" altLang="en-US" sz="900" dirty="0">
                <a:latin typeface="Meiryo UI" panose="020B0604030504040204" pitchFamily="50" charset="-128"/>
                <a:ea typeface="Meiryo UI" panose="020B0604030504040204" pitchFamily="50" charset="-128"/>
              </a:rPr>
              <a:t>がある場合は、あわせてご記入ください。</a:t>
            </a:r>
            <a:endParaRPr lang="en-US" altLang="ja-JP" sz="9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A321867-D62C-A756-1995-ACF398B6AAA0}"/>
              </a:ext>
            </a:extLst>
          </p:cNvPr>
          <p:cNvSpPr/>
          <p:nvPr/>
        </p:nvSpPr>
        <p:spPr>
          <a:xfrm>
            <a:off x="169486" y="9187743"/>
            <a:ext cx="6343073" cy="345397"/>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法定耐用年数（減価償却資産の耐用年数）：</a:t>
            </a:r>
            <a:endParaRPr lang="en-US" altLang="ja-JP" sz="1050" b="1" dirty="0">
              <a:solidFill>
                <a:schemeClr val="tx1"/>
              </a:solidFill>
            </a:endParaRPr>
          </a:p>
        </p:txBody>
      </p:sp>
      <p:sp>
        <p:nvSpPr>
          <p:cNvPr id="17" name="テキスト プレースホルダー 9">
            <a:extLst>
              <a:ext uri="{FF2B5EF4-FFF2-40B4-BE49-F238E27FC236}">
                <a16:creationId xmlns:a16="http://schemas.microsoft.com/office/drawing/2014/main" id="{377E539F-E1C1-6159-F51E-4473027B6E9D}"/>
              </a:ext>
            </a:extLst>
          </p:cNvPr>
          <p:cNvSpPr txBox="1">
            <a:spLocks/>
          </p:cNvSpPr>
          <p:nvPr/>
        </p:nvSpPr>
        <p:spPr>
          <a:xfrm>
            <a:off x="6363049" y="9157954"/>
            <a:ext cx="5364131" cy="399605"/>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b="1" dirty="0">
                <a:solidFill>
                  <a:schemeClr val="tx1"/>
                </a:solidFill>
              </a:rPr>
              <a:t>法定耐用年数（減価償却資産の耐用年数）</a:t>
            </a:r>
            <a:r>
              <a:rPr lang="ja-JP" altLang="en-US" sz="900" dirty="0">
                <a:solidFill>
                  <a:schemeClr val="tx1"/>
                </a:solidFill>
              </a:rPr>
              <a:t>の</a:t>
            </a:r>
            <a:r>
              <a:rPr lang="ja-JP" altLang="en-US" sz="900" b="1" dirty="0">
                <a:solidFill>
                  <a:srgbClr val="C00000"/>
                </a:solidFill>
              </a:rPr>
              <a:t>「構造・用途」</a:t>
            </a:r>
            <a:r>
              <a:rPr lang="ja-JP" altLang="en-US" sz="900" b="1" dirty="0">
                <a:solidFill>
                  <a:schemeClr val="tx1"/>
                </a:solidFill>
              </a:rPr>
              <a:t>、</a:t>
            </a:r>
            <a:r>
              <a:rPr lang="ja-JP" altLang="en-US" sz="900" b="1" dirty="0">
                <a:solidFill>
                  <a:srgbClr val="C00000"/>
                </a:solidFill>
              </a:rPr>
              <a:t>「細目」</a:t>
            </a:r>
            <a:r>
              <a:rPr lang="ja-JP" altLang="en-US" sz="900" b="1" dirty="0">
                <a:solidFill>
                  <a:schemeClr val="tx1"/>
                </a:solidFill>
              </a:rPr>
              <a:t>、</a:t>
            </a:r>
            <a:r>
              <a:rPr lang="ja-JP" altLang="en-US" sz="900" b="1" dirty="0">
                <a:solidFill>
                  <a:srgbClr val="C00000"/>
                </a:solidFill>
              </a:rPr>
              <a:t>「年数」</a:t>
            </a:r>
            <a:r>
              <a:rPr lang="ja-JP" altLang="en-US" sz="900" b="1" dirty="0">
                <a:solidFill>
                  <a:schemeClr val="tx1"/>
                </a:solidFill>
              </a:rPr>
              <a:t>を記入ください。</a:t>
            </a:r>
            <a:endParaRPr lang="en-US" altLang="ja-JP" sz="900" b="1" dirty="0">
              <a:solidFill>
                <a:schemeClr val="tx1"/>
              </a:solidFill>
            </a:endParaRPr>
          </a:p>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（導入環境・業種により異なる場合は、代表的と思われる年数をご記入ください。）</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9182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直線矢印コネクタ 48">
            <a:extLst>
              <a:ext uri="{FF2B5EF4-FFF2-40B4-BE49-F238E27FC236}">
                <a16:creationId xmlns:a16="http://schemas.microsoft.com/office/drawing/2014/main" id="{1DA2F0E6-B642-F55C-8284-5CE5EF13760F}"/>
              </a:ext>
            </a:extLst>
          </p:cNvPr>
          <p:cNvCxnSpPr>
            <a:cxnSpLocks/>
            <a:stCxn id="29" idx="3"/>
          </p:cNvCxnSpPr>
          <p:nvPr/>
        </p:nvCxnSpPr>
        <p:spPr>
          <a:xfrm>
            <a:off x="7574010" y="5375126"/>
            <a:ext cx="164816" cy="0"/>
          </a:xfrm>
          <a:prstGeom prst="straightConnector1">
            <a:avLst/>
          </a:prstGeom>
          <a:noFill/>
          <a:ln w="12700" cap="flat" cmpd="sng" algn="ctr">
            <a:solidFill>
              <a:srgbClr val="9E9E9E"/>
            </a:solidFill>
            <a:prstDash val="dash"/>
            <a:miter lim="800000"/>
            <a:tailEnd type="none"/>
          </a:ln>
          <a:effectLst/>
        </p:spPr>
      </p:cxnSp>
      <p:sp>
        <p:nvSpPr>
          <p:cNvPr id="39" name="正方形/長方形 38">
            <a:extLst>
              <a:ext uri="{FF2B5EF4-FFF2-40B4-BE49-F238E27FC236}">
                <a16:creationId xmlns:a16="http://schemas.microsoft.com/office/drawing/2014/main" id="{CDCC47F7-3116-2103-71F9-31088550ADAC}"/>
              </a:ext>
            </a:extLst>
          </p:cNvPr>
          <p:cNvSpPr/>
          <p:nvPr/>
        </p:nvSpPr>
        <p:spPr bwMode="gray">
          <a:xfrm>
            <a:off x="2210508" y="5845757"/>
            <a:ext cx="1469038" cy="469079"/>
          </a:xfrm>
          <a:prstGeom prst="rect">
            <a:avLst/>
          </a:prstGeom>
          <a:solidFill>
            <a:sysClr val="window" lastClr="FFFFFF"/>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同等の業務量と想定</a:t>
            </a:r>
            <a:endParaRPr kumimoji="0" lang="en-US" altLang="ja-JP"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以降、同様</a:t>
            </a:r>
            <a:r>
              <a:rPr kumimoji="0" lang="en-US" altLang="ja-JP"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02" name="正方形/長方形 201">
            <a:extLst>
              <a:ext uri="{FF2B5EF4-FFF2-40B4-BE49-F238E27FC236}">
                <a16:creationId xmlns:a16="http://schemas.microsoft.com/office/drawing/2014/main" id="{88B767E8-884C-05C2-1BC2-B0E9DC7AE5FA}"/>
              </a:ext>
            </a:extLst>
          </p:cNvPr>
          <p:cNvSpPr/>
          <p:nvPr/>
        </p:nvSpPr>
        <p:spPr>
          <a:xfrm>
            <a:off x="390526" y="1443153"/>
            <a:ext cx="12182474" cy="610998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 name="直線コネクタ 1">
            <a:extLst>
              <a:ext uri="{FF2B5EF4-FFF2-40B4-BE49-F238E27FC236}">
                <a16:creationId xmlns:a16="http://schemas.microsoft.com/office/drawing/2014/main" id="{6B562F1E-1112-CA60-B44C-6A6F84EE5673}"/>
              </a:ext>
            </a:extLst>
          </p:cNvPr>
          <p:cNvCxnSpPr>
            <a:cxnSpLocks/>
          </p:cNvCxnSpPr>
          <p:nvPr/>
        </p:nvCxnSpPr>
        <p:spPr>
          <a:xfrm>
            <a:off x="1846470" y="4848207"/>
            <a:ext cx="10317398" cy="0"/>
          </a:xfrm>
          <a:prstGeom prst="line">
            <a:avLst/>
          </a:prstGeom>
          <a:noFill/>
          <a:ln w="6350" cap="flat" cmpd="sng" algn="ctr">
            <a:solidFill>
              <a:sysClr val="windowText" lastClr="000000"/>
            </a:solidFill>
            <a:prstDash val="dash"/>
            <a:miter lim="800000"/>
          </a:ln>
          <a:effectLst/>
        </p:spPr>
      </p:cxnSp>
      <p:sp>
        <p:nvSpPr>
          <p:cNvPr id="3" name="テキスト プレースホルダー 2">
            <a:extLst>
              <a:ext uri="{FF2B5EF4-FFF2-40B4-BE49-F238E27FC236}">
                <a16:creationId xmlns:a16="http://schemas.microsoft.com/office/drawing/2014/main" id="{33FB69FB-A99F-3E77-94B0-6B9685B9FBAA}"/>
              </a:ext>
            </a:extLst>
          </p:cNvPr>
          <p:cNvSpPr txBox="1">
            <a:spLocks/>
          </p:cNvSpPr>
          <p:nvPr/>
        </p:nvSpPr>
        <p:spPr>
          <a:xfrm>
            <a:off x="1205358" y="2063833"/>
            <a:ext cx="8501396" cy="573997"/>
          </a:xfrm>
          <a:prstGeom prst="rect">
            <a:avLst/>
          </a:prstGeom>
          <a:ln>
            <a:solidFill>
              <a:schemeClr val="tx1"/>
            </a:solidFill>
          </a:ln>
        </p:spPr>
        <p:txBody>
          <a:bodyPr lIns="0" tIns="0" rIns="0" bIns="0"/>
          <a:lstStyle>
            <a:lvl1pPr marL="0" indent="0" algn="l" defTabSz="914377" rtl="0" eaLnBrk="1" latinLnBrk="0" hangingPunct="1">
              <a:lnSpc>
                <a:spcPct val="120000"/>
              </a:lnSpc>
              <a:spcBef>
                <a:spcPts val="0"/>
              </a:spcBef>
              <a:buFont typeface="Arial" panose="020B0604020202020204" pitchFamily="34" charset="0"/>
              <a:buNone/>
              <a:defRPr kumimoji="1" sz="16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377" rtl="0" eaLnBrk="1" fontAlgn="auto" latinLnBrk="0" hangingPunct="1">
              <a:lnSpc>
                <a:spcPct val="120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sysClr val="windowText" lastClr="000000"/>
                </a:solidFill>
                <a:effectLst/>
                <a:uLnTx/>
                <a:uFillTx/>
                <a:latin typeface="游ゴシック Medium"/>
                <a:ea typeface="游ゴシック Medium"/>
                <a:cs typeface="+mn-cs"/>
              </a:rPr>
              <a:t>手作業で行っていた●●業務に省力化製品を導入することで、●●作業や●●作業の削減が可能。</a:t>
            </a:r>
          </a:p>
        </p:txBody>
      </p:sp>
      <p:sp>
        <p:nvSpPr>
          <p:cNvPr id="13" name="正方形/長方形 12">
            <a:extLst>
              <a:ext uri="{FF2B5EF4-FFF2-40B4-BE49-F238E27FC236}">
                <a16:creationId xmlns:a16="http://schemas.microsoft.com/office/drawing/2014/main" id="{8DF5CDD9-0EC3-5183-260E-90CC27D40E5F}"/>
              </a:ext>
            </a:extLst>
          </p:cNvPr>
          <p:cNvSpPr/>
          <p:nvPr/>
        </p:nvSpPr>
        <p:spPr bwMode="gray">
          <a:xfrm>
            <a:off x="1191071" y="3825417"/>
            <a:ext cx="599048"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a:t>
            </a:r>
          </a:p>
        </p:txBody>
      </p:sp>
      <p:sp>
        <p:nvSpPr>
          <p:cNvPr id="14" name="正方形/長方形 13">
            <a:extLst>
              <a:ext uri="{FF2B5EF4-FFF2-40B4-BE49-F238E27FC236}">
                <a16:creationId xmlns:a16="http://schemas.microsoft.com/office/drawing/2014/main" id="{473E6284-B14A-FE27-101B-D130412B5A81}"/>
              </a:ext>
            </a:extLst>
          </p:cNvPr>
          <p:cNvSpPr/>
          <p:nvPr/>
        </p:nvSpPr>
        <p:spPr bwMode="gray">
          <a:xfrm>
            <a:off x="1191071" y="6185481"/>
            <a:ext cx="599048" cy="985362"/>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導入前</a:t>
            </a:r>
          </a:p>
        </p:txBody>
      </p:sp>
      <p:sp>
        <p:nvSpPr>
          <p:cNvPr id="15" name="正方形/長方形 14">
            <a:extLst>
              <a:ext uri="{FF2B5EF4-FFF2-40B4-BE49-F238E27FC236}">
                <a16:creationId xmlns:a16="http://schemas.microsoft.com/office/drawing/2014/main" id="{7FBF5A49-9C0A-0E2E-15B9-395DAA9C85A4}"/>
              </a:ext>
            </a:extLst>
          </p:cNvPr>
          <p:cNvSpPr/>
          <p:nvPr/>
        </p:nvSpPr>
        <p:spPr bwMode="gray">
          <a:xfrm>
            <a:off x="4670878" y="6510452"/>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①</a:t>
            </a:r>
          </a:p>
        </p:txBody>
      </p:sp>
      <p:sp>
        <p:nvSpPr>
          <p:cNvPr id="17" name="矢印: 五方向 16">
            <a:extLst>
              <a:ext uri="{FF2B5EF4-FFF2-40B4-BE49-F238E27FC236}">
                <a16:creationId xmlns:a16="http://schemas.microsoft.com/office/drawing/2014/main" id="{8A4A9A5B-1816-E8A4-D2F3-E565D421317F}"/>
              </a:ext>
            </a:extLst>
          </p:cNvPr>
          <p:cNvSpPr/>
          <p:nvPr/>
        </p:nvSpPr>
        <p:spPr bwMode="gray">
          <a:xfrm>
            <a:off x="2494136" y="3153684"/>
            <a:ext cx="7212618"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毎営業日（</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プロセス）</a:t>
            </a:r>
          </a:p>
        </p:txBody>
      </p:sp>
      <p:sp>
        <p:nvSpPr>
          <p:cNvPr id="18" name="矢印: 五方向 17">
            <a:extLst>
              <a:ext uri="{FF2B5EF4-FFF2-40B4-BE49-F238E27FC236}">
                <a16:creationId xmlns:a16="http://schemas.microsoft.com/office/drawing/2014/main" id="{DC129288-98A3-9B8F-FFAA-0CFD1001F4A0}"/>
              </a:ext>
            </a:extLst>
          </p:cNvPr>
          <p:cNvSpPr/>
          <p:nvPr/>
        </p:nvSpPr>
        <p:spPr bwMode="gray">
          <a:xfrm>
            <a:off x="10909514" y="3441684"/>
            <a:ext cx="1056234"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エラー・</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b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故障対応</a:t>
            </a:r>
          </a:p>
        </p:txBody>
      </p:sp>
      <p:sp>
        <p:nvSpPr>
          <p:cNvPr id="19" name="矢印: 五方向 18">
            <a:extLst>
              <a:ext uri="{FF2B5EF4-FFF2-40B4-BE49-F238E27FC236}">
                <a16:creationId xmlns:a16="http://schemas.microsoft.com/office/drawing/2014/main" id="{2503FB74-71B3-B034-429E-F10513099321}"/>
              </a:ext>
            </a:extLst>
          </p:cNvPr>
          <p:cNvSpPr/>
          <p:nvPr/>
        </p:nvSpPr>
        <p:spPr bwMode="gray">
          <a:xfrm>
            <a:off x="9878184" y="3441684"/>
            <a:ext cx="967423"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メンテナンス</a:t>
            </a:r>
          </a:p>
        </p:txBody>
      </p:sp>
      <p:sp>
        <p:nvSpPr>
          <p:cNvPr id="20" name="矢印: 五方向 19">
            <a:extLst>
              <a:ext uri="{FF2B5EF4-FFF2-40B4-BE49-F238E27FC236}">
                <a16:creationId xmlns:a16="http://schemas.microsoft.com/office/drawing/2014/main" id="{E160AD34-AABB-4844-A3CE-761E16921A26}"/>
              </a:ext>
            </a:extLst>
          </p:cNvPr>
          <p:cNvSpPr/>
          <p:nvPr/>
        </p:nvSpPr>
        <p:spPr bwMode="gray">
          <a:xfrm>
            <a:off x="9878184" y="3153684"/>
            <a:ext cx="967423"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年ごと</a:t>
            </a:r>
          </a:p>
        </p:txBody>
      </p:sp>
      <p:sp>
        <p:nvSpPr>
          <p:cNvPr id="22" name="正方形/長方形 21">
            <a:extLst>
              <a:ext uri="{FF2B5EF4-FFF2-40B4-BE49-F238E27FC236}">
                <a16:creationId xmlns:a16="http://schemas.microsoft.com/office/drawing/2014/main" id="{5F0927AC-1285-5EFF-89C1-D51C9ECBD879}"/>
              </a:ext>
            </a:extLst>
          </p:cNvPr>
          <p:cNvSpPr/>
          <p:nvPr/>
        </p:nvSpPr>
        <p:spPr bwMode="gray">
          <a:xfrm>
            <a:off x="9954385" y="5109748"/>
            <a:ext cx="785196" cy="540000"/>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メンテナンス</a:t>
            </a:r>
            <a:b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b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定期点検</a:t>
            </a:r>
          </a:p>
        </p:txBody>
      </p:sp>
      <p:sp>
        <p:nvSpPr>
          <p:cNvPr id="23" name="正方形/長方形 22">
            <a:extLst>
              <a:ext uri="{FF2B5EF4-FFF2-40B4-BE49-F238E27FC236}">
                <a16:creationId xmlns:a16="http://schemas.microsoft.com/office/drawing/2014/main" id="{F56B745D-330F-7630-3BE7-CE322A6BC545}"/>
              </a:ext>
            </a:extLst>
          </p:cNvPr>
          <p:cNvSpPr/>
          <p:nvPr/>
        </p:nvSpPr>
        <p:spPr bwMode="gray">
          <a:xfrm>
            <a:off x="11023814" y="5109748"/>
            <a:ext cx="785196" cy="540000"/>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故障等</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対応</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5" name="矢印: 五方向 24">
            <a:extLst>
              <a:ext uri="{FF2B5EF4-FFF2-40B4-BE49-F238E27FC236}">
                <a16:creationId xmlns:a16="http://schemas.microsoft.com/office/drawing/2014/main" id="{0E3B2C9F-669D-C8CC-C113-D0DDCB89DFC4}"/>
              </a:ext>
            </a:extLst>
          </p:cNvPr>
          <p:cNvSpPr/>
          <p:nvPr/>
        </p:nvSpPr>
        <p:spPr bwMode="gray">
          <a:xfrm>
            <a:off x="10909514" y="3153684"/>
            <a:ext cx="1056234"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都度</a:t>
            </a:r>
          </a:p>
        </p:txBody>
      </p:sp>
      <p:sp>
        <p:nvSpPr>
          <p:cNvPr id="26" name="矢印: 五方向 25">
            <a:extLst>
              <a:ext uri="{FF2B5EF4-FFF2-40B4-BE49-F238E27FC236}">
                <a16:creationId xmlns:a16="http://schemas.microsoft.com/office/drawing/2014/main" id="{BDF43D8D-3905-FC2C-9F8F-2408E547D1D2}"/>
              </a:ext>
            </a:extLst>
          </p:cNvPr>
          <p:cNvSpPr/>
          <p:nvPr/>
        </p:nvSpPr>
        <p:spPr bwMode="gray">
          <a:xfrm>
            <a:off x="4429445" y="3441684"/>
            <a:ext cx="3105645"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●●業務</a:t>
            </a:r>
          </a:p>
        </p:txBody>
      </p:sp>
      <p:sp>
        <p:nvSpPr>
          <p:cNvPr id="27" name="正方形/長方形 26">
            <a:extLst>
              <a:ext uri="{FF2B5EF4-FFF2-40B4-BE49-F238E27FC236}">
                <a16:creationId xmlns:a16="http://schemas.microsoft.com/office/drawing/2014/main" id="{063BD640-7685-32D9-8CC1-67DF1553FCA7}"/>
              </a:ext>
            </a:extLst>
          </p:cNvPr>
          <p:cNvSpPr/>
          <p:nvPr/>
        </p:nvSpPr>
        <p:spPr bwMode="gray">
          <a:xfrm>
            <a:off x="1846470" y="3825417"/>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機械</a:t>
            </a:r>
          </a:p>
        </p:txBody>
      </p:sp>
      <p:sp>
        <p:nvSpPr>
          <p:cNvPr id="28" name="正方形/長方形 27">
            <a:extLst>
              <a:ext uri="{FF2B5EF4-FFF2-40B4-BE49-F238E27FC236}">
                <a16:creationId xmlns:a16="http://schemas.microsoft.com/office/drawing/2014/main" id="{5C0681CA-BCEA-74A1-16CD-A50FFA091C7A}"/>
              </a:ext>
            </a:extLst>
          </p:cNvPr>
          <p:cNvSpPr/>
          <p:nvPr/>
        </p:nvSpPr>
        <p:spPr bwMode="gray">
          <a:xfrm>
            <a:off x="1842603" y="6183452"/>
            <a:ext cx="599048" cy="985361"/>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sp>
        <p:nvSpPr>
          <p:cNvPr id="30" name="正方形/長方形 29">
            <a:extLst>
              <a:ext uri="{FF2B5EF4-FFF2-40B4-BE49-F238E27FC236}">
                <a16:creationId xmlns:a16="http://schemas.microsoft.com/office/drawing/2014/main" id="{CD3A6CB0-75F4-B48F-ABA8-AC3517A7DF4E}"/>
              </a:ext>
            </a:extLst>
          </p:cNvPr>
          <p:cNvSpPr/>
          <p:nvPr/>
        </p:nvSpPr>
        <p:spPr bwMode="gray">
          <a:xfrm>
            <a:off x="1846470" y="3142684"/>
            <a:ext cx="594436" cy="576000"/>
          </a:xfrm>
          <a:prstGeom prst="rect">
            <a:avLst/>
          </a:prstGeom>
          <a:solidFill>
            <a:sysClr val="window" lastClr="FFFFFF">
              <a:lumMod val="95000"/>
            </a:sys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a:t>
            </a:r>
          </a:p>
        </p:txBody>
      </p:sp>
      <p:sp>
        <p:nvSpPr>
          <p:cNvPr id="31" name="正方形/長方形 30">
            <a:extLst>
              <a:ext uri="{FF2B5EF4-FFF2-40B4-BE49-F238E27FC236}">
                <a16:creationId xmlns:a16="http://schemas.microsoft.com/office/drawing/2014/main" id="{4C2770D6-509E-C371-9D5F-9F68DBB28011}"/>
              </a:ext>
            </a:extLst>
          </p:cNvPr>
          <p:cNvSpPr/>
          <p:nvPr/>
        </p:nvSpPr>
        <p:spPr bwMode="gray">
          <a:xfrm>
            <a:off x="1846470" y="4879926"/>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cxnSp>
        <p:nvCxnSpPr>
          <p:cNvPr id="32" name="コネクタ: カギ線 31">
            <a:extLst>
              <a:ext uri="{FF2B5EF4-FFF2-40B4-BE49-F238E27FC236}">
                <a16:creationId xmlns:a16="http://schemas.microsoft.com/office/drawing/2014/main" id="{FFEFC7F1-567C-76D1-3CFC-8513CC7C941A}"/>
              </a:ext>
            </a:extLst>
          </p:cNvPr>
          <p:cNvCxnSpPr>
            <a:cxnSpLocks/>
            <a:stCxn id="101" idx="3"/>
            <a:endCxn id="96" idx="1"/>
          </p:cNvCxnSpPr>
          <p:nvPr/>
        </p:nvCxnSpPr>
        <p:spPr>
          <a:xfrm flipV="1">
            <a:off x="4175437" y="4391648"/>
            <a:ext cx="495441" cy="983478"/>
          </a:xfrm>
          <a:prstGeom prst="bentConnector3">
            <a:avLst>
              <a:gd name="adj1" fmla="val 50000"/>
            </a:avLst>
          </a:prstGeom>
          <a:noFill/>
          <a:ln w="12700" cap="flat" cmpd="sng" algn="ctr">
            <a:solidFill>
              <a:srgbClr val="9E9E9E"/>
            </a:solidFill>
            <a:prstDash val="solid"/>
            <a:miter lim="800000"/>
            <a:tailEnd type="triangle"/>
          </a:ln>
          <a:effectLst/>
        </p:spPr>
      </p:cxnSp>
      <p:sp>
        <p:nvSpPr>
          <p:cNvPr id="35" name="矢印: 五方向 34">
            <a:extLst>
              <a:ext uri="{FF2B5EF4-FFF2-40B4-BE49-F238E27FC236}">
                <a16:creationId xmlns:a16="http://schemas.microsoft.com/office/drawing/2014/main" id="{1CD2C7A0-F2FA-0033-8008-09B746F1DAF1}"/>
              </a:ext>
            </a:extLst>
          </p:cNvPr>
          <p:cNvSpPr/>
          <p:nvPr/>
        </p:nvSpPr>
        <p:spPr bwMode="gray">
          <a:xfrm>
            <a:off x="2494137" y="3441684"/>
            <a:ext cx="1856988"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p>
        </p:txBody>
      </p:sp>
      <p:cxnSp>
        <p:nvCxnSpPr>
          <p:cNvPr id="36" name="直線矢印コネクタ 35">
            <a:extLst>
              <a:ext uri="{FF2B5EF4-FFF2-40B4-BE49-F238E27FC236}">
                <a16:creationId xmlns:a16="http://schemas.microsoft.com/office/drawing/2014/main" id="{CA603667-91C1-BB47-F3CD-CA511D752DC6}"/>
              </a:ext>
            </a:extLst>
          </p:cNvPr>
          <p:cNvCxnSpPr>
            <a:cxnSpLocks/>
          </p:cNvCxnSpPr>
          <p:nvPr/>
        </p:nvCxnSpPr>
        <p:spPr>
          <a:xfrm flipV="1">
            <a:off x="2886734" y="5774742"/>
            <a:ext cx="0" cy="618893"/>
          </a:xfrm>
          <a:prstGeom prst="straightConnector1">
            <a:avLst/>
          </a:prstGeom>
          <a:noFill/>
          <a:ln w="12700" cap="flat" cmpd="sng" algn="ctr">
            <a:solidFill>
              <a:sysClr val="window" lastClr="FFFFFF">
                <a:lumMod val="75000"/>
              </a:sysClr>
            </a:solidFill>
            <a:prstDash val="solid"/>
            <a:miter lim="800000"/>
            <a:headEnd type="triangle"/>
            <a:tailEnd type="triangle"/>
          </a:ln>
          <a:effectLst/>
        </p:spPr>
      </p:cxnSp>
      <p:sp>
        <p:nvSpPr>
          <p:cNvPr id="37" name="正方形/長方形 36">
            <a:extLst>
              <a:ext uri="{FF2B5EF4-FFF2-40B4-BE49-F238E27FC236}">
                <a16:creationId xmlns:a16="http://schemas.microsoft.com/office/drawing/2014/main" id="{DAFC4505-0E97-4A99-F97C-143116998C45}"/>
              </a:ext>
            </a:extLst>
          </p:cNvPr>
          <p:cNvSpPr/>
          <p:nvPr/>
        </p:nvSpPr>
        <p:spPr bwMode="gray">
          <a:xfrm>
            <a:off x="2494136" y="5105129"/>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事前準備</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移動等</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8" name="正方形/長方形 37">
            <a:extLst>
              <a:ext uri="{FF2B5EF4-FFF2-40B4-BE49-F238E27FC236}">
                <a16:creationId xmlns:a16="http://schemas.microsoft.com/office/drawing/2014/main" id="{92039868-90B4-8A24-E586-BA174E99FD2D}"/>
              </a:ext>
            </a:extLst>
          </p:cNvPr>
          <p:cNvSpPr/>
          <p:nvPr/>
        </p:nvSpPr>
        <p:spPr bwMode="gray">
          <a:xfrm>
            <a:off x="2494136" y="6510452"/>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事前準備</a:t>
            </a:r>
            <a:endParaRPr kumimoji="0" lang="en-US" altLang="ja-JP"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移動等</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0" name="正方形/長方形 39">
            <a:extLst>
              <a:ext uri="{FF2B5EF4-FFF2-40B4-BE49-F238E27FC236}">
                <a16:creationId xmlns:a16="http://schemas.microsoft.com/office/drawing/2014/main" id="{94627AC2-0552-F4A2-1578-9EC7466203BB}"/>
              </a:ext>
            </a:extLst>
          </p:cNvPr>
          <p:cNvSpPr/>
          <p:nvPr/>
        </p:nvSpPr>
        <p:spPr bwMode="gray">
          <a:xfrm>
            <a:off x="8925346" y="6512937"/>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作業</a:t>
            </a: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記録</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片づけ</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41" name="直線矢印コネクタ 40">
            <a:extLst>
              <a:ext uri="{FF2B5EF4-FFF2-40B4-BE49-F238E27FC236}">
                <a16:creationId xmlns:a16="http://schemas.microsoft.com/office/drawing/2014/main" id="{F22FAC73-C752-52EA-A644-F231ED1F067B}"/>
              </a:ext>
            </a:extLst>
          </p:cNvPr>
          <p:cNvCxnSpPr>
            <a:cxnSpLocks/>
            <a:stCxn id="15" idx="3"/>
            <a:endCxn id="118" idx="1"/>
          </p:cNvCxnSpPr>
          <p:nvPr/>
        </p:nvCxnSpPr>
        <p:spPr>
          <a:xfrm>
            <a:off x="5456074" y="6780452"/>
            <a:ext cx="307885" cy="0"/>
          </a:xfrm>
          <a:prstGeom prst="straightConnector1">
            <a:avLst/>
          </a:prstGeom>
          <a:noFill/>
          <a:ln w="12700" cap="flat" cmpd="sng" algn="ctr">
            <a:solidFill>
              <a:srgbClr val="9E9E9E"/>
            </a:solidFill>
            <a:prstDash val="solid"/>
            <a:miter lim="800000"/>
            <a:tailEnd type="triangle"/>
          </a:ln>
          <a:effectLst/>
        </p:spPr>
      </p:cxnSp>
      <p:sp>
        <p:nvSpPr>
          <p:cNvPr id="46" name="矢印: 五方向 45">
            <a:extLst>
              <a:ext uri="{FF2B5EF4-FFF2-40B4-BE49-F238E27FC236}">
                <a16:creationId xmlns:a16="http://schemas.microsoft.com/office/drawing/2014/main" id="{326BCA18-DEE3-2558-183C-EDB78FADF6AE}"/>
              </a:ext>
            </a:extLst>
          </p:cNvPr>
          <p:cNvSpPr/>
          <p:nvPr/>
        </p:nvSpPr>
        <p:spPr bwMode="gray">
          <a:xfrm>
            <a:off x="7683308" y="3441684"/>
            <a:ext cx="1200150"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確認・検査</a:t>
            </a:r>
          </a:p>
        </p:txBody>
      </p:sp>
      <p:sp>
        <p:nvSpPr>
          <p:cNvPr id="47" name="矢印: 五方向 46">
            <a:extLst>
              <a:ext uri="{FF2B5EF4-FFF2-40B4-BE49-F238E27FC236}">
                <a16:creationId xmlns:a16="http://schemas.microsoft.com/office/drawing/2014/main" id="{58DB14D9-9AAB-8CED-7D1F-74127AD89A49}"/>
              </a:ext>
            </a:extLst>
          </p:cNvPr>
          <p:cNvSpPr/>
          <p:nvPr/>
        </p:nvSpPr>
        <p:spPr bwMode="gray">
          <a:xfrm>
            <a:off x="8921558" y="3441684"/>
            <a:ext cx="785196"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後処理</a:t>
            </a:r>
          </a:p>
        </p:txBody>
      </p:sp>
      <p:cxnSp>
        <p:nvCxnSpPr>
          <p:cNvPr id="48" name="直線矢印コネクタ 47">
            <a:extLst>
              <a:ext uri="{FF2B5EF4-FFF2-40B4-BE49-F238E27FC236}">
                <a16:creationId xmlns:a16="http://schemas.microsoft.com/office/drawing/2014/main" id="{4A5758E6-083B-6BBC-6DE5-9CD0C824F4DC}"/>
              </a:ext>
            </a:extLst>
          </p:cNvPr>
          <p:cNvCxnSpPr>
            <a:cxnSpLocks/>
            <a:stCxn id="38" idx="3"/>
            <a:endCxn id="15" idx="1"/>
          </p:cNvCxnSpPr>
          <p:nvPr/>
        </p:nvCxnSpPr>
        <p:spPr>
          <a:xfrm>
            <a:off x="3279332" y="6780452"/>
            <a:ext cx="1391546" cy="0"/>
          </a:xfrm>
          <a:prstGeom prst="straightConnector1">
            <a:avLst/>
          </a:prstGeom>
          <a:noFill/>
          <a:ln w="12700" cap="flat" cmpd="sng" algn="ctr">
            <a:solidFill>
              <a:srgbClr val="9E9E9E"/>
            </a:solidFill>
            <a:prstDash val="solid"/>
            <a:miter lim="800000"/>
            <a:tailEnd type="triangle"/>
          </a:ln>
          <a:effectLst/>
        </p:spPr>
      </p:cxnSp>
      <p:sp>
        <p:nvSpPr>
          <p:cNvPr id="53" name="正方形/長方形 52">
            <a:extLst>
              <a:ext uri="{FF2B5EF4-FFF2-40B4-BE49-F238E27FC236}">
                <a16:creationId xmlns:a16="http://schemas.microsoft.com/office/drawing/2014/main" id="{B4344415-8940-8F4D-F407-C07E32364B71}"/>
              </a:ext>
            </a:extLst>
          </p:cNvPr>
          <p:cNvSpPr/>
          <p:nvPr/>
        </p:nvSpPr>
        <p:spPr bwMode="gray">
          <a:xfrm>
            <a:off x="8925346" y="5105129"/>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記録確認</a:t>
            </a:r>
            <a:endParaRPr kumimoji="0" lang="en-US" altLang="ja-JP"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機器洗浄</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56" name="コネクタ: カギ線 55">
            <a:extLst>
              <a:ext uri="{FF2B5EF4-FFF2-40B4-BE49-F238E27FC236}">
                <a16:creationId xmlns:a16="http://schemas.microsoft.com/office/drawing/2014/main" id="{A8B0902E-7761-DA2D-7171-F6A58F146CD5}"/>
              </a:ext>
            </a:extLst>
          </p:cNvPr>
          <p:cNvCxnSpPr>
            <a:cxnSpLocks/>
            <a:stCxn id="96" idx="3"/>
            <a:endCxn id="180" idx="1"/>
          </p:cNvCxnSpPr>
          <p:nvPr/>
        </p:nvCxnSpPr>
        <p:spPr>
          <a:xfrm>
            <a:off x="5877398" y="4391648"/>
            <a:ext cx="969141" cy="2017"/>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57" name="直線矢印コネクタ 56">
            <a:extLst>
              <a:ext uri="{FF2B5EF4-FFF2-40B4-BE49-F238E27FC236}">
                <a16:creationId xmlns:a16="http://schemas.microsoft.com/office/drawing/2014/main" id="{9418A2BF-BBB2-113B-52A5-BD6F3B2E0938}"/>
              </a:ext>
            </a:extLst>
          </p:cNvPr>
          <p:cNvCxnSpPr>
            <a:cxnSpLocks/>
          </p:cNvCxnSpPr>
          <p:nvPr/>
        </p:nvCxnSpPr>
        <p:spPr>
          <a:xfrm flipV="1">
            <a:off x="9317944" y="5774742"/>
            <a:ext cx="0" cy="618893"/>
          </a:xfrm>
          <a:prstGeom prst="straightConnector1">
            <a:avLst/>
          </a:prstGeom>
          <a:noFill/>
          <a:ln w="12700" cap="flat" cmpd="sng" algn="ctr">
            <a:solidFill>
              <a:sysClr val="window" lastClr="FFFFFF">
                <a:lumMod val="75000"/>
              </a:sysClr>
            </a:solidFill>
            <a:prstDash val="solid"/>
            <a:miter lim="800000"/>
            <a:headEnd type="triangle"/>
            <a:tailEnd type="triangle"/>
          </a:ln>
          <a:effectLst/>
        </p:spPr>
      </p:cxnSp>
      <p:grpSp>
        <p:nvGrpSpPr>
          <p:cNvPr id="182" name="グループ化 181">
            <a:extLst>
              <a:ext uri="{FF2B5EF4-FFF2-40B4-BE49-F238E27FC236}">
                <a16:creationId xmlns:a16="http://schemas.microsoft.com/office/drawing/2014/main" id="{927FFF25-74ED-D972-870B-0ACCB09AC5DA}"/>
              </a:ext>
            </a:extLst>
          </p:cNvPr>
          <p:cNvGrpSpPr/>
          <p:nvPr/>
        </p:nvGrpSpPr>
        <p:grpSpPr>
          <a:xfrm>
            <a:off x="4670878" y="3773920"/>
            <a:ext cx="1244147" cy="236854"/>
            <a:chOff x="4089410" y="2405062"/>
            <a:chExt cx="1878277" cy="236854"/>
          </a:xfrm>
        </p:grpSpPr>
        <p:cxnSp>
          <p:nvCxnSpPr>
            <p:cNvPr id="59" name="直線矢印コネクタ 58">
              <a:extLst>
                <a:ext uri="{FF2B5EF4-FFF2-40B4-BE49-F238E27FC236}">
                  <a16:creationId xmlns:a16="http://schemas.microsoft.com/office/drawing/2014/main" id="{BFA748B7-4496-1A5B-BB72-9ECAAAEECB43}"/>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ysDot"/>
              <a:headEnd type="arrow" w="lg" len="med"/>
              <a:tailEnd type="arrow" w="lg" len="med"/>
            </a:ln>
            <a:effectLst/>
          </p:spPr>
        </p:cxnSp>
        <p:sp>
          <p:nvSpPr>
            <p:cNvPr id="60" name="正方形/長方形 59">
              <a:extLst>
                <a:ext uri="{FF2B5EF4-FFF2-40B4-BE49-F238E27FC236}">
                  <a16:creationId xmlns:a16="http://schemas.microsoft.com/office/drawing/2014/main" id="{AABC5C4F-BBD1-390C-7320-8DC2B2AFF8A6}"/>
                </a:ext>
              </a:extLst>
            </p:cNvPr>
            <p:cNvSpPr/>
            <p:nvPr/>
          </p:nvSpPr>
          <p:spPr bwMode="gray">
            <a:xfrm>
              <a:off x="4391555" y="2405062"/>
              <a:ext cx="1166308"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grpSp>
        <p:nvGrpSpPr>
          <p:cNvPr id="184" name="グループ化 183">
            <a:extLst>
              <a:ext uri="{FF2B5EF4-FFF2-40B4-BE49-F238E27FC236}">
                <a16:creationId xmlns:a16="http://schemas.microsoft.com/office/drawing/2014/main" id="{BB618D1F-F92A-B244-8D88-E286208453E4}"/>
              </a:ext>
            </a:extLst>
          </p:cNvPr>
          <p:cNvGrpSpPr/>
          <p:nvPr/>
        </p:nvGrpSpPr>
        <p:grpSpPr>
          <a:xfrm>
            <a:off x="9954385" y="4758913"/>
            <a:ext cx="792206" cy="243204"/>
            <a:chOff x="9372917" y="3390055"/>
            <a:chExt cx="792206" cy="243204"/>
          </a:xfrm>
        </p:grpSpPr>
        <p:cxnSp>
          <p:nvCxnSpPr>
            <p:cNvPr id="61" name="直線矢印コネクタ 60">
              <a:extLst>
                <a:ext uri="{FF2B5EF4-FFF2-40B4-BE49-F238E27FC236}">
                  <a16:creationId xmlns:a16="http://schemas.microsoft.com/office/drawing/2014/main" id="{C1658ADC-E6AE-284E-F48B-CAAB277FEC42}"/>
                </a:ext>
              </a:extLst>
            </p:cNvPr>
            <p:cNvCxnSpPr>
              <a:cxnSpLocks/>
            </p:cNvCxnSpPr>
            <p:nvPr/>
          </p:nvCxnSpPr>
          <p:spPr>
            <a:xfrm>
              <a:off x="9372917"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62" name="正方形/長方形 61">
              <a:extLst>
                <a:ext uri="{FF2B5EF4-FFF2-40B4-BE49-F238E27FC236}">
                  <a16:creationId xmlns:a16="http://schemas.microsoft.com/office/drawing/2014/main" id="{9A043CA3-D19E-527B-D930-BE8C4D9A314F}"/>
                </a:ext>
              </a:extLst>
            </p:cNvPr>
            <p:cNvSpPr/>
            <p:nvPr/>
          </p:nvSpPr>
          <p:spPr bwMode="gray">
            <a:xfrm>
              <a:off x="9498295" y="3390055"/>
              <a:ext cx="512961" cy="184666"/>
            </a:xfrm>
            <a:prstGeom prst="rect">
              <a:avLst/>
            </a:prstGeom>
            <a:solidFill>
              <a:sysClr val="window" lastClr="FFFFFF"/>
            </a:solid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kern="0" dirty="0">
                  <a:latin typeface="Meiryo UI" panose="020B0604030504040204" pitchFamily="50" charset="-128"/>
                  <a:ea typeface="Meiryo UI" panose="020B0604030504040204" pitchFamily="50" charset="-128"/>
                  <a:cs typeface="Arial" pitchFamily="34" charset="0"/>
                </a:rPr>
                <a:t>●</a:t>
              </a:r>
              <a:r>
                <a:rPr kumimoji="0" lang="ja-JP" altLang="en-US" sz="12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185" name="グループ化 184">
            <a:extLst>
              <a:ext uri="{FF2B5EF4-FFF2-40B4-BE49-F238E27FC236}">
                <a16:creationId xmlns:a16="http://schemas.microsoft.com/office/drawing/2014/main" id="{308AEB60-0B58-0DF1-B757-93E32BF19641}"/>
              </a:ext>
            </a:extLst>
          </p:cNvPr>
          <p:cNvGrpSpPr/>
          <p:nvPr/>
        </p:nvGrpSpPr>
        <p:grpSpPr>
          <a:xfrm>
            <a:off x="11014897" y="4758913"/>
            <a:ext cx="792206" cy="243204"/>
            <a:chOff x="10433429" y="3390055"/>
            <a:chExt cx="792206" cy="243204"/>
          </a:xfrm>
        </p:grpSpPr>
        <p:cxnSp>
          <p:nvCxnSpPr>
            <p:cNvPr id="63" name="直線矢印コネクタ 62">
              <a:extLst>
                <a:ext uri="{FF2B5EF4-FFF2-40B4-BE49-F238E27FC236}">
                  <a16:creationId xmlns:a16="http://schemas.microsoft.com/office/drawing/2014/main" id="{9AAF76C2-AF72-8726-60B4-D32B1C0CA610}"/>
                </a:ext>
              </a:extLst>
            </p:cNvPr>
            <p:cNvCxnSpPr>
              <a:cxnSpLocks/>
            </p:cNvCxnSpPr>
            <p:nvPr/>
          </p:nvCxnSpPr>
          <p:spPr>
            <a:xfrm>
              <a:off x="10433429"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64" name="正方形/長方形 63">
              <a:extLst>
                <a:ext uri="{FF2B5EF4-FFF2-40B4-BE49-F238E27FC236}">
                  <a16:creationId xmlns:a16="http://schemas.microsoft.com/office/drawing/2014/main" id="{7A7B8F0E-BBC5-5040-71B8-72166A3ED5A0}"/>
                </a:ext>
              </a:extLst>
            </p:cNvPr>
            <p:cNvSpPr/>
            <p:nvPr/>
          </p:nvSpPr>
          <p:spPr bwMode="gray">
            <a:xfrm>
              <a:off x="10481584" y="3390055"/>
              <a:ext cx="724557" cy="184666"/>
            </a:xfrm>
            <a:prstGeom prst="rect">
              <a:avLst/>
            </a:prstGeom>
            <a:solidFill>
              <a:sysClr val="window" lastClr="FFFFFF"/>
            </a:solid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kern="0" dirty="0">
                  <a:latin typeface="Meiryo UI" panose="020B0604030504040204" pitchFamily="50" charset="-128"/>
                  <a:ea typeface="Meiryo UI" panose="020B0604030504040204" pitchFamily="50" charset="-128"/>
                  <a:cs typeface="Arial" pitchFamily="34" charset="0"/>
                </a:rPr>
                <a:t>●</a:t>
              </a:r>
              <a:r>
                <a:rPr kumimoji="0" lang="ja-JP" altLang="en-US" sz="12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年・台</a:t>
              </a:r>
              <a:endParaRPr kumimoji="0" lang="ja-JP" altLang="en-US"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71" name="グループ化 70">
            <a:extLst>
              <a:ext uri="{FF2B5EF4-FFF2-40B4-BE49-F238E27FC236}">
                <a16:creationId xmlns:a16="http://schemas.microsoft.com/office/drawing/2014/main" id="{F63C5FE4-0657-4FE0-9603-5D6B115920A9}"/>
              </a:ext>
            </a:extLst>
          </p:cNvPr>
          <p:cNvGrpSpPr/>
          <p:nvPr/>
        </p:nvGrpSpPr>
        <p:grpSpPr>
          <a:xfrm>
            <a:off x="4665693" y="6125348"/>
            <a:ext cx="785196" cy="268287"/>
            <a:chOff x="2790602" y="5235534"/>
            <a:chExt cx="785196" cy="268287"/>
          </a:xfrm>
          <a:solidFill>
            <a:schemeClr val="bg1"/>
          </a:solidFill>
        </p:grpSpPr>
        <p:cxnSp>
          <p:nvCxnSpPr>
            <p:cNvPr id="72" name="直線矢印コネクタ 71">
              <a:extLst>
                <a:ext uri="{FF2B5EF4-FFF2-40B4-BE49-F238E27FC236}">
                  <a16:creationId xmlns:a16="http://schemas.microsoft.com/office/drawing/2014/main" id="{76F730CC-039C-81D2-35A6-8933A6C2E75B}"/>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73" name="正方形/長方形 72">
              <a:extLst>
                <a:ext uri="{FF2B5EF4-FFF2-40B4-BE49-F238E27FC236}">
                  <a16:creationId xmlns:a16="http://schemas.microsoft.com/office/drawing/2014/main" id="{F4DB5B30-3565-CAAE-EFD6-7AD9209F63B6}"/>
                </a:ext>
              </a:extLst>
            </p:cNvPr>
            <p:cNvSpPr/>
            <p:nvPr/>
          </p:nvSpPr>
          <p:spPr bwMode="gray">
            <a:xfrm>
              <a:off x="2926719" y="5235534"/>
              <a:ext cx="512962"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83" name="タイトル 4">
            <a:extLst>
              <a:ext uri="{FF2B5EF4-FFF2-40B4-BE49-F238E27FC236}">
                <a16:creationId xmlns:a16="http://schemas.microsoft.com/office/drawing/2014/main" id="{ADFCC734-66AF-5CEA-5AC6-C04D8D842A55}"/>
              </a:ext>
            </a:extLst>
          </p:cNvPr>
          <p:cNvSpPr txBox="1">
            <a:spLocks/>
          </p:cNvSpPr>
          <p:nvPr/>
        </p:nvSpPr>
        <p:spPr>
          <a:xfrm>
            <a:off x="1191070" y="1559884"/>
            <a:ext cx="10972798" cy="399605"/>
          </a:xfrm>
          <a:prstGeom prst="rect">
            <a:avLst/>
          </a:prstGeom>
          <a:solidFill>
            <a:schemeClr val="bg1">
              <a:lumMod val="65000"/>
            </a:schemeClr>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1.</a:t>
            </a:r>
            <a:r>
              <a:rPr lang="ja-JP" altLang="en-US" sz="2000" b="1" dirty="0">
                <a:solidFill>
                  <a:schemeClr val="bg1"/>
                </a:solidFill>
              </a:rPr>
              <a:t>製品カテゴリ名　業務プロセスイメージ　記入例</a:t>
            </a:r>
          </a:p>
        </p:txBody>
      </p:sp>
      <p:sp>
        <p:nvSpPr>
          <p:cNvPr id="86" name="正方形/長方形 85">
            <a:extLst>
              <a:ext uri="{FF2B5EF4-FFF2-40B4-BE49-F238E27FC236}">
                <a16:creationId xmlns:a16="http://schemas.microsoft.com/office/drawing/2014/main" id="{5163FCC5-5F80-80CA-4B95-6C6727804837}"/>
              </a:ext>
            </a:extLst>
          </p:cNvPr>
          <p:cNvSpPr/>
          <p:nvPr/>
        </p:nvSpPr>
        <p:spPr bwMode="gray">
          <a:xfrm>
            <a:off x="9943155" y="2370538"/>
            <a:ext cx="302400" cy="104676"/>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7" name="正方形/長方形 86">
            <a:extLst>
              <a:ext uri="{FF2B5EF4-FFF2-40B4-BE49-F238E27FC236}">
                <a16:creationId xmlns:a16="http://schemas.microsoft.com/office/drawing/2014/main" id="{3309C67D-790B-E181-E74D-49CC274BAE68}"/>
              </a:ext>
            </a:extLst>
          </p:cNvPr>
          <p:cNvSpPr/>
          <p:nvPr/>
        </p:nvSpPr>
        <p:spPr bwMode="gray">
          <a:xfrm>
            <a:off x="9943155" y="2748478"/>
            <a:ext cx="302400" cy="104676"/>
          </a:xfrm>
          <a:prstGeom prst="rect">
            <a:avLst/>
          </a:prstGeom>
          <a:solidFill>
            <a:srgbClr val="FFFFFF">
              <a:lumMod val="85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8" name="四角形: 角を丸くする 87">
            <a:extLst>
              <a:ext uri="{FF2B5EF4-FFF2-40B4-BE49-F238E27FC236}">
                <a16:creationId xmlns:a16="http://schemas.microsoft.com/office/drawing/2014/main" id="{6E746AEF-5BA0-DE60-FE65-F85210037689}"/>
              </a:ext>
            </a:extLst>
          </p:cNvPr>
          <p:cNvSpPr/>
          <p:nvPr/>
        </p:nvSpPr>
        <p:spPr bwMode="gray">
          <a:xfrm>
            <a:off x="9943155" y="2048062"/>
            <a:ext cx="302400" cy="104676"/>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9" name="正方形/長方形 88">
            <a:extLst>
              <a:ext uri="{FF2B5EF4-FFF2-40B4-BE49-F238E27FC236}">
                <a16:creationId xmlns:a16="http://schemas.microsoft.com/office/drawing/2014/main" id="{F13FA5D7-FB03-D186-AF86-F7943BE76FB1}"/>
              </a:ext>
            </a:extLst>
          </p:cNvPr>
          <p:cNvSpPr/>
          <p:nvPr/>
        </p:nvSpPr>
        <p:spPr bwMode="gray">
          <a:xfrm>
            <a:off x="10317555" y="2370538"/>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導入後追加</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0" name="正方形/長方形 89">
            <a:extLst>
              <a:ext uri="{FF2B5EF4-FFF2-40B4-BE49-F238E27FC236}">
                <a16:creationId xmlns:a16="http://schemas.microsoft.com/office/drawing/2014/main" id="{7BD3772A-BBC4-E45F-EBB8-684C6773E438}"/>
              </a:ext>
            </a:extLst>
          </p:cNvPr>
          <p:cNvSpPr/>
          <p:nvPr/>
        </p:nvSpPr>
        <p:spPr bwMode="gray">
          <a:xfrm>
            <a:off x="10317555" y="2748478"/>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機器代替対象</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1" name="正方形/長方形 90">
            <a:extLst>
              <a:ext uri="{FF2B5EF4-FFF2-40B4-BE49-F238E27FC236}">
                <a16:creationId xmlns:a16="http://schemas.microsoft.com/office/drawing/2014/main" id="{483C98F8-D85C-DC94-47A0-85145BD93C68}"/>
              </a:ext>
            </a:extLst>
          </p:cNvPr>
          <p:cNvSpPr/>
          <p:nvPr/>
        </p:nvSpPr>
        <p:spPr bwMode="gray">
          <a:xfrm>
            <a:off x="10317555" y="2048062"/>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2" name="正方形/長方形 91">
            <a:extLst>
              <a:ext uri="{FF2B5EF4-FFF2-40B4-BE49-F238E27FC236}">
                <a16:creationId xmlns:a16="http://schemas.microsoft.com/office/drawing/2014/main" id="{6FFE27CC-4A19-7F5D-C01E-FA79C2F85269}"/>
              </a:ext>
            </a:extLst>
          </p:cNvPr>
          <p:cNvSpPr/>
          <p:nvPr/>
        </p:nvSpPr>
        <p:spPr bwMode="gray">
          <a:xfrm>
            <a:off x="9943156" y="2909715"/>
            <a:ext cx="302400" cy="104676"/>
          </a:xfrm>
          <a:prstGeom prst="rect">
            <a:avLst/>
          </a:prstGeom>
          <a:solidFill>
            <a:srgbClr val="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3" name="正方形/長方形 92">
            <a:extLst>
              <a:ext uri="{FF2B5EF4-FFF2-40B4-BE49-F238E27FC236}">
                <a16:creationId xmlns:a16="http://schemas.microsoft.com/office/drawing/2014/main" id="{DE1F1E3D-9B19-D573-6BB8-BE2E7B2C99F1}"/>
              </a:ext>
            </a:extLst>
          </p:cNvPr>
          <p:cNvSpPr/>
          <p:nvPr/>
        </p:nvSpPr>
        <p:spPr bwMode="gray">
          <a:xfrm>
            <a:off x="10317555" y="2909715"/>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上記以外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4" name="四角形: 角を丸くする 93">
            <a:extLst>
              <a:ext uri="{FF2B5EF4-FFF2-40B4-BE49-F238E27FC236}">
                <a16:creationId xmlns:a16="http://schemas.microsoft.com/office/drawing/2014/main" id="{BFCDC036-7B80-B64E-03FD-12D3AF00AD22}"/>
              </a:ext>
            </a:extLst>
          </p:cNvPr>
          <p:cNvSpPr/>
          <p:nvPr/>
        </p:nvSpPr>
        <p:spPr bwMode="gray">
          <a:xfrm>
            <a:off x="9943155" y="2209300"/>
            <a:ext cx="302400" cy="104676"/>
          </a:xfrm>
          <a:prstGeom prst="roundRect">
            <a:avLst/>
          </a:prstGeom>
          <a:pattFill prst="ltUpDiag">
            <a:fgClr>
              <a:srgbClr val="94CFEC"/>
            </a:fgClr>
            <a:bgClr>
              <a:srgbClr val="FFFFFF"/>
            </a:bgClr>
          </a:patt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5" name="正方形/長方形 94">
            <a:extLst>
              <a:ext uri="{FF2B5EF4-FFF2-40B4-BE49-F238E27FC236}">
                <a16:creationId xmlns:a16="http://schemas.microsoft.com/office/drawing/2014/main" id="{E96C8C75-BEF9-46AB-C001-BB002239D569}"/>
              </a:ext>
            </a:extLst>
          </p:cNvPr>
          <p:cNvSpPr/>
          <p:nvPr/>
        </p:nvSpPr>
        <p:spPr bwMode="gray">
          <a:xfrm>
            <a:off x="10317555" y="2209300"/>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機能の有無で変化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6" name="四角形: 角を丸くする 95">
            <a:extLst>
              <a:ext uri="{FF2B5EF4-FFF2-40B4-BE49-F238E27FC236}">
                <a16:creationId xmlns:a16="http://schemas.microsoft.com/office/drawing/2014/main" id="{517DCE86-3B2A-C3C1-A4C5-C2E9FD22FB7C}"/>
              </a:ext>
            </a:extLst>
          </p:cNvPr>
          <p:cNvSpPr/>
          <p:nvPr/>
        </p:nvSpPr>
        <p:spPr bwMode="gray">
          <a:xfrm>
            <a:off x="4670878" y="4121650"/>
            <a:ext cx="1206520"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機器処理①②</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01" name="正方形/長方形 100">
            <a:extLst>
              <a:ext uri="{FF2B5EF4-FFF2-40B4-BE49-F238E27FC236}">
                <a16:creationId xmlns:a16="http://schemas.microsoft.com/office/drawing/2014/main" id="{6C2D8455-8D5E-6691-3C99-92C57443F78A}"/>
              </a:ext>
            </a:extLst>
          </p:cNvPr>
          <p:cNvSpPr/>
          <p:nvPr/>
        </p:nvSpPr>
        <p:spPr bwMode="gray">
          <a:xfrm>
            <a:off x="3435446" y="5105128"/>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機器設定</a:t>
            </a:r>
          </a:p>
        </p:txBody>
      </p:sp>
      <p:cxnSp>
        <p:nvCxnSpPr>
          <p:cNvPr id="103" name="直線矢印コネクタ 102">
            <a:extLst>
              <a:ext uri="{FF2B5EF4-FFF2-40B4-BE49-F238E27FC236}">
                <a16:creationId xmlns:a16="http://schemas.microsoft.com/office/drawing/2014/main" id="{D47C28C4-2670-2E67-EE74-EEA46FBC7C8A}"/>
              </a:ext>
            </a:extLst>
          </p:cNvPr>
          <p:cNvCxnSpPr>
            <a:cxnSpLocks/>
            <a:stCxn id="37" idx="3"/>
            <a:endCxn id="101" idx="1"/>
          </p:cNvCxnSpPr>
          <p:nvPr/>
        </p:nvCxnSpPr>
        <p:spPr>
          <a:xfrm flipV="1">
            <a:off x="3279332" y="5375126"/>
            <a:ext cx="156114" cy="3"/>
          </a:xfrm>
          <a:prstGeom prst="straightConnector1">
            <a:avLst/>
          </a:prstGeom>
          <a:noFill/>
          <a:ln w="12700" cap="flat" cmpd="sng" algn="ctr">
            <a:solidFill>
              <a:srgbClr val="9E9E9E"/>
            </a:solidFill>
            <a:prstDash val="solid"/>
            <a:miter lim="800000"/>
            <a:tailEnd type="triangle"/>
          </a:ln>
          <a:effectLst/>
        </p:spPr>
      </p:cxnSp>
      <p:grpSp>
        <p:nvGrpSpPr>
          <p:cNvPr id="181" name="グループ化 180">
            <a:extLst>
              <a:ext uri="{FF2B5EF4-FFF2-40B4-BE49-F238E27FC236}">
                <a16:creationId xmlns:a16="http://schemas.microsoft.com/office/drawing/2014/main" id="{AA181F1A-001F-8498-6E20-083F078E3449}"/>
              </a:ext>
            </a:extLst>
          </p:cNvPr>
          <p:cNvGrpSpPr/>
          <p:nvPr/>
        </p:nvGrpSpPr>
        <p:grpSpPr>
          <a:xfrm>
            <a:off x="3435446" y="4758914"/>
            <a:ext cx="792206" cy="243203"/>
            <a:chOff x="2856500" y="3390056"/>
            <a:chExt cx="792206" cy="243203"/>
          </a:xfrm>
        </p:grpSpPr>
        <p:cxnSp>
          <p:nvCxnSpPr>
            <p:cNvPr id="113" name="直線矢印コネクタ 112">
              <a:extLst>
                <a:ext uri="{FF2B5EF4-FFF2-40B4-BE49-F238E27FC236}">
                  <a16:creationId xmlns:a16="http://schemas.microsoft.com/office/drawing/2014/main" id="{8B8A193D-347C-0998-2CB5-533E4A46B1C4}"/>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114" name="正方形/長方形 113">
              <a:extLst>
                <a:ext uri="{FF2B5EF4-FFF2-40B4-BE49-F238E27FC236}">
                  <a16:creationId xmlns:a16="http://schemas.microsoft.com/office/drawing/2014/main" id="{05129F2D-F3D1-9435-F6B6-DA150A665F46}"/>
                </a:ext>
              </a:extLst>
            </p:cNvPr>
            <p:cNvSpPr/>
            <p:nvPr/>
          </p:nvSpPr>
          <p:spPr bwMode="gray">
            <a:xfrm>
              <a:off x="2919367" y="3390056"/>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2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100" b="1" kern="0" dirty="0">
                <a:latin typeface="Meiryo UI" panose="020B0604030504040204" pitchFamily="50" charset="-128"/>
                <a:ea typeface="Meiryo UI" panose="020B0604030504040204" pitchFamily="50" charset="-128"/>
                <a:cs typeface="Arial" pitchFamily="34" charset="0"/>
              </a:endParaRPr>
            </a:p>
          </p:txBody>
        </p:sp>
      </p:grpSp>
      <p:sp>
        <p:nvSpPr>
          <p:cNvPr id="118" name="正方形/長方形 117">
            <a:extLst>
              <a:ext uri="{FF2B5EF4-FFF2-40B4-BE49-F238E27FC236}">
                <a16:creationId xmlns:a16="http://schemas.microsoft.com/office/drawing/2014/main" id="{E52808FE-F7D2-C72E-0A78-C889D95D0C60}"/>
              </a:ext>
            </a:extLst>
          </p:cNvPr>
          <p:cNvSpPr/>
          <p:nvPr/>
        </p:nvSpPr>
        <p:spPr bwMode="gray">
          <a:xfrm>
            <a:off x="5763959" y="6510452"/>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②</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19" name="グループ化 118">
            <a:extLst>
              <a:ext uri="{FF2B5EF4-FFF2-40B4-BE49-F238E27FC236}">
                <a16:creationId xmlns:a16="http://schemas.microsoft.com/office/drawing/2014/main" id="{9053A152-80ED-131D-8D85-F15E950BBD9C}"/>
              </a:ext>
            </a:extLst>
          </p:cNvPr>
          <p:cNvGrpSpPr/>
          <p:nvPr/>
        </p:nvGrpSpPr>
        <p:grpSpPr>
          <a:xfrm>
            <a:off x="5766930" y="6125348"/>
            <a:ext cx="785196" cy="268287"/>
            <a:chOff x="2790602" y="5235534"/>
            <a:chExt cx="785196" cy="268287"/>
          </a:xfrm>
          <a:solidFill>
            <a:schemeClr val="bg1"/>
          </a:solidFill>
        </p:grpSpPr>
        <p:cxnSp>
          <p:nvCxnSpPr>
            <p:cNvPr id="120" name="直線矢印コネクタ 119">
              <a:extLst>
                <a:ext uri="{FF2B5EF4-FFF2-40B4-BE49-F238E27FC236}">
                  <a16:creationId xmlns:a16="http://schemas.microsoft.com/office/drawing/2014/main" id="{A865C94E-90DC-BC38-0F6B-C264B47B6A51}"/>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21" name="正方形/長方形 120">
              <a:extLst>
                <a:ext uri="{FF2B5EF4-FFF2-40B4-BE49-F238E27FC236}">
                  <a16:creationId xmlns:a16="http://schemas.microsoft.com/office/drawing/2014/main" id="{1A4B3411-1B59-C963-9F6E-EC53F12B407F}"/>
                </a:ext>
              </a:extLst>
            </p:cNvPr>
            <p:cNvSpPr/>
            <p:nvPr/>
          </p:nvSpPr>
          <p:spPr bwMode="gray">
            <a:xfrm>
              <a:off x="2926719" y="5235534"/>
              <a:ext cx="512961"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36" name="正方形/長方形 135">
            <a:extLst>
              <a:ext uri="{FF2B5EF4-FFF2-40B4-BE49-F238E27FC236}">
                <a16:creationId xmlns:a16="http://schemas.microsoft.com/office/drawing/2014/main" id="{50B1216A-AD75-033E-44FE-246C3F8BBA8E}"/>
              </a:ext>
            </a:extLst>
          </p:cNvPr>
          <p:cNvSpPr/>
          <p:nvPr/>
        </p:nvSpPr>
        <p:spPr bwMode="gray">
          <a:xfrm>
            <a:off x="7942562" y="5105128"/>
            <a:ext cx="533779"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確認</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83" name="グループ化 182">
            <a:extLst>
              <a:ext uri="{FF2B5EF4-FFF2-40B4-BE49-F238E27FC236}">
                <a16:creationId xmlns:a16="http://schemas.microsoft.com/office/drawing/2014/main" id="{CFF74772-A55F-290C-AC07-EF1475A3C901}"/>
              </a:ext>
            </a:extLst>
          </p:cNvPr>
          <p:cNvGrpSpPr/>
          <p:nvPr/>
        </p:nvGrpSpPr>
        <p:grpSpPr>
          <a:xfrm>
            <a:off x="7818751" y="4758913"/>
            <a:ext cx="771526" cy="243204"/>
            <a:chOff x="7145843" y="3390055"/>
            <a:chExt cx="771526" cy="243204"/>
          </a:xfrm>
        </p:grpSpPr>
        <p:cxnSp>
          <p:nvCxnSpPr>
            <p:cNvPr id="137" name="直線矢印コネクタ 136">
              <a:extLst>
                <a:ext uri="{FF2B5EF4-FFF2-40B4-BE49-F238E27FC236}">
                  <a16:creationId xmlns:a16="http://schemas.microsoft.com/office/drawing/2014/main" id="{0526D900-F474-D04C-CFE8-4F86A8888F9B}"/>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38" name="正方形/長方形 137">
              <a:extLst>
                <a:ext uri="{FF2B5EF4-FFF2-40B4-BE49-F238E27FC236}">
                  <a16:creationId xmlns:a16="http://schemas.microsoft.com/office/drawing/2014/main" id="{C4D132E8-7127-2EC2-9221-5218EB5741B5}"/>
                </a:ext>
              </a:extLst>
            </p:cNvPr>
            <p:cNvSpPr/>
            <p:nvPr/>
          </p:nvSpPr>
          <p:spPr bwMode="gray">
            <a:xfrm>
              <a:off x="7145843" y="3390055"/>
              <a:ext cx="771526"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sp>
        <p:nvSpPr>
          <p:cNvPr id="141" name="正方形/長方形 140">
            <a:extLst>
              <a:ext uri="{FF2B5EF4-FFF2-40B4-BE49-F238E27FC236}">
                <a16:creationId xmlns:a16="http://schemas.microsoft.com/office/drawing/2014/main" id="{2D0DB7A4-A275-C9A0-B26A-B37DD865A446}"/>
              </a:ext>
            </a:extLst>
          </p:cNvPr>
          <p:cNvSpPr/>
          <p:nvPr/>
        </p:nvSpPr>
        <p:spPr bwMode="gray">
          <a:xfrm>
            <a:off x="7818212" y="6510452"/>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検査</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やり直し</a:t>
            </a:r>
          </a:p>
        </p:txBody>
      </p:sp>
      <p:grpSp>
        <p:nvGrpSpPr>
          <p:cNvPr id="142" name="グループ化 141">
            <a:extLst>
              <a:ext uri="{FF2B5EF4-FFF2-40B4-BE49-F238E27FC236}">
                <a16:creationId xmlns:a16="http://schemas.microsoft.com/office/drawing/2014/main" id="{E030693C-F291-1248-3937-891AA6AB88F4}"/>
              </a:ext>
            </a:extLst>
          </p:cNvPr>
          <p:cNvGrpSpPr/>
          <p:nvPr/>
        </p:nvGrpSpPr>
        <p:grpSpPr>
          <a:xfrm>
            <a:off x="7824110" y="6125348"/>
            <a:ext cx="785196" cy="268287"/>
            <a:chOff x="2790602" y="5235534"/>
            <a:chExt cx="785196" cy="268287"/>
          </a:xfrm>
          <a:solidFill>
            <a:schemeClr val="bg1"/>
          </a:solidFill>
        </p:grpSpPr>
        <p:cxnSp>
          <p:nvCxnSpPr>
            <p:cNvPr id="143" name="直線矢印コネクタ 142">
              <a:extLst>
                <a:ext uri="{FF2B5EF4-FFF2-40B4-BE49-F238E27FC236}">
                  <a16:creationId xmlns:a16="http://schemas.microsoft.com/office/drawing/2014/main" id="{3C7D4141-503B-B5D7-1377-0F15EC1D8EFF}"/>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44" name="正方形/長方形 143">
              <a:extLst>
                <a:ext uri="{FF2B5EF4-FFF2-40B4-BE49-F238E27FC236}">
                  <a16:creationId xmlns:a16="http://schemas.microsoft.com/office/drawing/2014/main" id="{757E2731-6BE7-D01C-DAC8-B8B509420F7D}"/>
                </a:ext>
              </a:extLst>
            </p:cNvPr>
            <p:cNvSpPr/>
            <p:nvPr/>
          </p:nvSpPr>
          <p:spPr bwMode="gray">
            <a:xfrm>
              <a:off x="2926719" y="5235534"/>
              <a:ext cx="512961"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145" name="直線矢印コネクタ 144">
            <a:extLst>
              <a:ext uri="{FF2B5EF4-FFF2-40B4-BE49-F238E27FC236}">
                <a16:creationId xmlns:a16="http://schemas.microsoft.com/office/drawing/2014/main" id="{63418B0A-340A-FA8B-BD47-0D22EA68BE53}"/>
              </a:ext>
            </a:extLst>
          </p:cNvPr>
          <p:cNvCxnSpPr>
            <a:cxnSpLocks/>
            <a:stCxn id="118" idx="3"/>
            <a:endCxn id="194" idx="1"/>
          </p:cNvCxnSpPr>
          <p:nvPr/>
        </p:nvCxnSpPr>
        <p:spPr>
          <a:xfrm>
            <a:off x="6549155" y="6780452"/>
            <a:ext cx="199449" cy="0"/>
          </a:xfrm>
          <a:prstGeom prst="straightConnector1">
            <a:avLst/>
          </a:prstGeom>
          <a:noFill/>
          <a:ln w="12700" cap="flat" cmpd="sng" algn="ctr">
            <a:solidFill>
              <a:srgbClr val="9E9E9E"/>
            </a:solidFill>
            <a:prstDash val="solid"/>
            <a:miter lim="800000"/>
            <a:tailEnd type="triangle"/>
          </a:ln>
          <a:effectLst/>
        </p:spPr>
      </p:cxnSp>
      <p:cxnSp>
        <p:nvCxnSpPr>
          <p:cNvPr id="172" name="直線矢印コネクタ 171">
            <a:extLst>
              <a:ext uri="{FF2B5EF4-FFF2-40B4-BE49-F238E27FC236}">
                <a16:creationId xmlns:a16="http://schemas.microsoft.com/office/drawing/2014/main" id="{62662C28-219C-0111-9403-A442F212185F}"/>
              </a:ext>
            </a:extLst>
          </p:cNvPr>
          <p:cNvCxnSpPr>
            <a:cxnSpLocks/>
            <a:stCxn id="141" idx="3"/>
            <a:endCxn id="40" idx="1"/>
          </p:cNvCxnSpPr>
          <p:nvPr/>
        </p:nvCxnSpPr>
        <p:spPr>
          <a:xfrm>
            <a:off x="8603408" y="6780452"/>
            <a:ext cx="321938" cy="2485"/>
          </a:xfrm>
          <a:prstGeom prst="straightConnector1">
            <a:avLst/>
          </a:prstGeom>
          <a:noFill/>
          <a:ln w="12700" cap="flat" cmpd="sng" algn="ctr">
            <a:solidFill>
              <a:srgbClr val="9E9E9E"/>
            </a:solidFill>
            <a:prstDash val="solid"/>
            <a:miter lim="800000"/>
            <a:tailEnd type="triangle"/>
          </a:ln>
          <a:effectLst/>
        </p:spPr>
      </p:cxnSp>
      <p:cxnSp>
        <p:nvCxnSpPr>
          <p:cNvPr id="175" name="直線矢印コネクタ 174">
            <a:extLst>
              <a:ext uri="{FF2B5EF4-FFF2-40B4-BE49-F238E27FC236}">
                <a16:creationId xmlns:a16="http://schemas.microsoft.com/office/drawing/2014/main" id="{9E858984-F415-F64E-E62D-3677FA0FEED8}"/>
              </a:ext>
            </a:extLst>
          </p:cNvPr>
          <p:cNvCxnSpPr>
            <a:cxnSpLocks/>
            <a:stCxn id="136" idx="3"/>
            <a:endCxn id="53" idx="1"/>
          </p:cNvCxnSpPr>
          <p:nvPr/>
        </p:nvCxnSpPr>
        <p:spPr>
          <a:xfrm>
            <a:off x="8476341" y="5375126"/>
            <a:ext cx="449005" cy="3"/>
          </a:xfrm>
          <a:prstGeom prst="straightConnector1">
            <a:avLst/>
          </a:prstGeom>
          <a:noFill/>
          <a:ln w="12700" cap="flat" cmpd="sng" algn="ctr">
            <a:solidFill>
              <a:srgbClr val="9E9E9E"/>
            </a:solidFill>
            <a:prstDash val="solid"/>
            <a:miter lim="800000"/>
            <a:tailEnd type="triangle"/>
          </a:ln>
          <a:effectLst/>
        </p:spPr>
      </p:cxnSp>
      <p:sp>
        <p:nvSpPr>
          <p:cNvPr id="180" name="四角形: 角を丸くする 179">
            <a:extLst>
              <a:ext uri="{FF2B5EF4-FFF2-40B4-BE49-F238E27FC236}">
                <a16:creationId xmlns:a16="http://schemas.microsoft.com/office/drawing/2014/main" id="{EC4EDEEE-B0FE-B48F-4829-930CDF6E7618}"/>
              </a:ext>
            </a:extLst>
          </p:cNvPr>
          <p:cNvSpPr/>
          <p:nvPr/>
        </p:nvSpPr>
        <p:spPr bwMode="gray">
          <a:xfrm>
            <a:off x="6846539" y="4123667"/>
            <a:ext cx="688551" cy="539995"/>
          </a:xfrm>
          <a:prstGeom prst="roundRect">
            <a:avLst/>
          </a:prstGeom>
          <a:pattFill prst="ltUpDiag">
            <a:fgClr>
              <a:srgbClr val="94CFEC"/>
            </a:fgClr>
            <a:bgClr>
              <a:srgbClr val="FFFFFF"/>
            </a:bgClr>
          </a:patt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処理③</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88" name="グループ化 187">
            <a:extLst>
              <a:ext uri="{FF2B5EF4-FFF2-40B4-BE49-F238E27FC236}">
                <a16:creationId xmlns:a16="http://schemas.microsoft.com/office/drawing/2014/main" id="{32918D76-5A29-A42A-E421-4902AE87CE4A}"/>
              </a:ext>
            </a:extLst>
          </p:cNvPr>
          <p:cNvGrpSpPr/>
          <p:nvPr/>
        </p:nvGrpSpPr>
        <p:grpSpPr>
          <a:xfrm>
            <a:off x="6843124" y="3753867"/>
            <a:ext cx="691966" cy="211454"/>
            <a:chOff x="2856500" y="3421805"/>
            <a:chExt cx="792206" cy="211454"/>
          </a:xfrm>
        </p:grpSpPr>
        <p:cxnSp>
          <p:nvCxnSpPr>
            <p:cNvPr id="189" name="直線矢印コネクタ 188">
              <a:extLst>
                <a:ext uri="{FF2B5EF4-FFF2-40B4-BE49-F238E27FC236}">
                  <a16:creationId xmlns:a16="http://schemas.microsoft.com/office/drawing/2014/main" id="{F3F12D92-9A8C-48A3-42EA-95253CC9CAC6}"/>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ysDot"/>
              <a:headEnd type="arrow" w="lg" len="med"/>
              <a:tailEnd type="arrow" w="lg" len="med"/>
            </a:ln>
            <a:effectLst/>
          </p:spPr>
        </p:cxnSp>
        <p:sp>
          <p:nvSpPr>
            <p:cNvPr id="190" name="正方形/長方形 189">
              <a:extLst>
                <a:ext uri="{FF2B5EF4-FFF2-40B4-BE49-F238E27FC236}">
                  <a16:creationId xmlns:a16="http://schemas.microsoft.com/office/drawing/2014/main" id="{A18B198E-89A0-4EAD-9707-D59685539251}"/>
                </a:ext>
              </a:extLst>
            </p:cNvPr>
            <p:cNvSpPr/>
            <p:nvPr/>
          </p:nvSpPr>
          <p:spPr bwMode="gray">
            <a:xfrm>
              <a:off x="2943182" y="342180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sp>
        <p:nvSpPr>
          <p:cNvPr id="194" name="正方形/長方形 193">
            <a:extLst>
              <a:ext uri="{FF2B5EF4-FFF2-40B4-BE49-F238E27FC236}">
                <a16:creationId xmlns:a16="http://schemas.microsoft.com/office/drawing/2014/main" id="{1A3E39A9-3C33-4311-A620-D1869E6FFA31}"/>
              </a:ext>
            </a:extLst>
          </p:cNvPr>
          <p:cNvSpPr/>
          <p:nvPr/>
        </p:nvSpPr>
        <p:spPr bwMode="gray">
          <a:xfrm>
            <a:off x="6748604" y="6510452"/>
            <a:ext cx="785196" cy="540000"/>
          </a:xfrm>
          <a:prstGeom prst="rect">
            <a:avLst/>
          </a:prstGeom>
          <a:solidFill>
            <a:sysClr val="window" lastClr="FFFFFF">
              <a:lumMod val="85000"/>
            </a:sysClr>
          </a:solidFill>
          <a:ln w="9525">
            <a:solidFill>
              <a:sysClr val="windowText" lastClr="000000">
                <a:lumMod val="65000"/>
                <a:lumOff val="35000"/>
              </a:sysClr>
            </a:solidFill>
            <a:prstDash val="solid"/>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③</a:t>
            </a:r>
          </a:p>
        </p:txBody>
      </p:sp>
      <p:grpSp>
        <p:nvGrpSpPr>
          <p:cNvPr id="195" name="グループ化 194">
            <a:extLst>
              <a:ext uri="{FF2B5EF4-FFF2-40B4-BE49-F238E27FC236}">
                <a16:creationId xmlns:a16="http://schemas.microsoft.com/office/drawing/2014/main" id="{48A649EF-A8FC-A6D9-399F-6D6DF72BF70F}"/>
              </a:ext>
            </a:extLst>
          </p:cNvPr>
          <p:cNvGrpSpPr/>
          <p:nvPr/>
        </p:nvGrpSpPr>
        <p:grpSpPr>
          <a:xfrm>
            <a:off x="6751575" y="6125348"/>
            <a:ext cx="785196" cy="268287"/>
            <a:chOff x="2790602" y="5235534"/>
            <a:chExt cx="785196" cy="268287"/>
          </a:xfrm>
          <a:solidFill>
            <a:schemeClr val="bg1"/>
          </a:solidFill>
        </p:grpSpPr>
        <p:cxnSp>
          <p:nvCxnSpPr>
            <p:cNvPr id="196" name="直線矢印コネクタ 195">
              <a:extLst>
                <a:ext uri="{FF2B5EF4-FFF2-40B4-BE49-F238E27FC236}">
                  <a16:creationId xmlns:a16="http://schemas.microsoft.com/office/drawing/2014/main" id="{64B0228D-79B2-3463-7612-BB81E1B0A4B0}"/>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97" name="正方形/長方形 196">
              <a:extLst>
                <a:ext uri="{FF2B5EF4-FFF2-40B4-BE49-F238E27FC236}">
                  <a16:creationId xmlns:a16="http://schemas.microsoft.com/office/drawing/2014/main" id="{4798770B-5F6E-738D-CF70-E087B956369D}"/>
                </a:ext>
              </a:extLst>
            </p:cNvPr>
            <p:cNvSpPr/>
            <p:nvPr/>
          </p:nvSpPr>
          <p:spPr bwMode="gray">
            <a:xfrm>
              <a:off x="2926719" y="5235534"/>
              <a:ext cx="512961"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199" name="直線矢印コネクタ 198">
            <a:extLst>
              <a:ext uri="{FF2B5EF4-FFF2-40B4-BE49-F238E27FC236}">
                <a16:creationId xmlns:a16="http://schemas.microsoft.com/office/drawing/2014/main" id="{7D97FBC4-0916-A420-9739-4298DFB6FD28}"/>
              </a:ext>
            </a:extLst>
          </p:cNvPr>
          <p:cNvCxnSpPr>
            <a:cxnSpLocks/>
            <a:stCxn id="194" idx="3"/>
            <a:endCxn id="141" idx="1"/>
          </p:cNvCxnSpPr>
          <p:nvPr/>
        </p:nvCxnSpPr>
        <p:spPr>
          <a:xfrm>
            <a:off x="7533800" y="6780452"/>
            <a:ext cx="284412" cy="0"/>
          </a:xfrm>
          <a:prstGeom prst="straightConnector1">
            <a:avLst/>
          </a:prstGeom>
          <a:noFill/>
          <a:ln w="12700" cap="flat" cmpd="sng" algn="ctr">
            <a:solidFill>
              <a:srgbClr val="9E9E9E"/>
            </a:solidFill>
            <a:prstDash val="solid"/>
            <a:miter lim="800000"/>
            <a:tailEnd type="triangle"/>
          </a:ln>
          <a:effectLst/>
        </p:spPr>
      </p:cxnSp>
      <p:cxnSp>
        <p:nvCxnSpPr>
          <p:cNvPr id="9" name="コネクタ: カギ線 8">
            <a:extLst>
              <a:ext uri="{FF2B5EF4-FFF2-40B4-BE49-F238E27FC236}">
                <a16:creationId xmlns:a16="http://schemas.microsoft.com/office/drawing/2014/main" id="{09000EF2-4F14-C645-611E-85163F133725}"/>
              </a:ext>
            </a:extLst>
          </p:cNvPr>
          <p:cNvCxnSpPr>
            <a:cxnSpLocks/>
            <a:stCxn id="180" idx="3"/>
            <a:endCxn id="136" idx="1"/>
          </p:cNvCxnSpPr>
          <p:nvPr/>
        </p:nvCxnSpPr>
        <p:spPr>
          <a:xfrm>
            <a:off x="7535090" y="4393665"/>
            <a:ext cx="407472" cy="981461"/>
          </a:xfrm>
          <a:prstGeom prst="bentConnector3">
            <a:avLst>
              <a:gd name="adj1" fmla="val 50000"/>
            </a:avLst>
          </a:prstGeom>
          <a:noFill/>
          <a:ln w="12700" cap="flat" cmpd="sng" algn="ctr">
            <a:solidFill>
              <a:srgbClr val="9E9E9E"/>
            </a:solidFill>
            <a:prstDash val="solid"/>
            <a:miter lim="800000"/>
            <a:tailEnd type="triangle"/>
          </a:ln>
          <a:effectLst/>
        </p:spPr>
      </p:cxnSp>
      <p:sp>
        <p:nvSpPr>
          <p:cNvPr id="29" name="正方形/長方形 28">
            <a:extLst>
              <a:ext uri="{FF2B5EF4-FFF2-40B4-BE49-F238E27FC236}">
                <a16:creationId xmlns:a16="http://schemas.microsoft.com/office/drawing/2014/main" id="{422DB6CD-7DE2-AA55-338F-C003B45B5C5E}"/>
              </a:ext>
            </a:extLst>
          </p:cNvPr>
          <p:cNvSpPr/>
          <p:nvPr/>
        </p:nvSpPr>
        <p:spPr bwMode="gray">
          <a:xfrm>
            <a:off x="6834019" y="5105128"/>
            <a:ext cx="739991" cy="539995"/>
          </a:xfrm>
          <a:prstGeom prst="rect">
            <a:avLst/>
          </a:prstGeom>
          <a:solidFill>
            <a:srgbClr val="94CFEC">
              <a:lumMod val="20000"/>
              <a:lumOff val="80000"/>
            </a:srgbClr>
          </a:solid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kern="0" dirty="0">
                <a:solidFill>
                  <a:prstClr val="black"/>
                </a:solidFill>
                <a:latin typeface="Meiryo UI" panose="020B0604030504040204" pitchFamily="50" charset="-128"/>
                <a:ea typeface="Meiryo UI" panose="020B0604030504040204" pitchFamily="50" charset="-128"/>
                <a:cs typeface="Arial" pitchFamily="34" charset="0"/>
              </a:rPr>
              <a:t>人手処理</a:t>
            </a:r>
            <a:endParaRPr kumimoji="0" lang="en-US" altLang="ja-JP" sz="1200" kern="0" dirty="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  ③</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33" name="グループ化 32">
            <a:extLst>
              <a:ext uri="{FF2B5EF4-FFF2-40B4-BE49-F238E27FC236}">
                <a16:creationId xmlns:a16="http://schemas.microsoft.com/office/drawing/2014/main" id="{76ECA6D2-DF7F-B047-77EA-B836A9AD8320}"/>
              </a:ext>
            </a:extLst>
          </p:cNvPr>
          <p:cNvGrpSpPr/>
          <p:nvPr/>
        </p:nvGrpSpPr>
        <p:grpSpPr>
          <a:xfrm>
            <a:off x="6834019" y="4758914"/>
            <a:ext cx="792206" cy="243203"/>
            <a:chOff x="2856500" y="3390056"/>
            <a:chExt cx="792206" cy="243203"/>
          </a:xfrm>
        </p:grpSpPr>
        <p:cxnSp>
          <p:nvCxnSpPr>
            <p:cNvPr id="34" name="直線矢印コネクタ 33">
              <a:extLst>
                <a:ext uri="{FF2B5EF4-FFF2-40B4-BE49-F238E27FC236}">
                  <a16:creationId xmlns:a16="http://schemas.microsoft.com/office/drawing/2014/main" id="{76C10F8A-C5FE-742E-D153-6B075DFA5CEC}"/>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42" name="正方形/長方形 41">
              <a:extLst>
                <a:ext uri="{FF2B5EF4-FFF2-40B4-BE49-F238E27FC236}">
                  <a16:creationId xmlns:a16="http://schemas.microsoft.com/office/drawing/2014/main" id="{7A4100A1-FD36-607B-63B8-E4D074D6ECAE}"/>
                </a:ext>
              </a:extLst>
            </p:cNvPr>
            <p:cNvSpPr/>
            <p:nvPr/>
          </p:nvSpPr>
          <p:spPr bwMode="gray">
            <a:xfrm>
              <a:off x="2919367" y="3390056"/>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2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100" b="1" kern="0" dirty="0">
                <a:latin typeface="Meiryo UI" panose="020B0604030504040204" pitchFamily="50" charset="-128"/>
                <a:ea typeface="Meiryo UI" panose="020B0604030504040204" pitchFamily="50" charset="-128"/>
                <a:cs typeface="Arial" pitchFamily="34" charset="0"/>
              </a:endParaRPr>
            </a:p>
          </p:txBody>
        </p:sp>
      </p:grpSp>
      <p:cxnSp>
        <p:nvCxnSpPr>
          <p:cNvPr id="43" name="コネクタ: カギ線 42">
            <a:extLst>
              <a:ext uri="{FF2B5EF4-FFF2-40B4-BE49-F238E27FC236}">
                <a16:creationId xmlns:a16="http://schemas.microsoft.com/office/drawing/2014/main" id="{45290ACE-E44E-A592-66DC-CB2FE6051764}"/>
              </a:ext>
            </a:extLst>
          </p:cNvPr>
          <p:cNvCxnSpPr>
            <a:cxnSpLocks/>
            <a:stCxn id="96" idx="3"/>
            <a:endCxn id="29" idx="1"/>
          </p:cNvCxnSpPr>
          <p:nvPr/>
        </p:nvCxnSpPr>
        <p:spPr>
          <a:xfrm>
            <a:off x="5877398" y="4391648"/>
            <a:ext cx="956621" cy="983478"/>
          </a:xfrm>
          <a:prstGeom prst="bentConnector3">
            <a:avLst>
              <a:gd name="adj1" fmla="val 50000"/>
            </a:avLst>
          </a:prstGeom>
          <a:noFill/>
          <a:ln w="12700" cap="flat" cmpd="sng" algn="ctr">
            <a:solidFill>
              <a:srgbClr val="9E9E9E"/>
            </a:solidFill>
            <a:prstDash val="dash"/>
            <a:miter lim="800000"/>
            <a:tailEnd type="triangle"/>
          </a:ln>
          <a:effectLst/>
        </p:spPr>
      </p:cxnSp>
      <p:sp>
        <p:nvSpPr>
          <p:cNvPr id="6" name="四角形: 角を丸くする 5">
            <a:extLst>
              <a:ext uri="{FF2B5EF4-FFF2-40B4-BE49-F238E27FC236}">
                <a16:creationId xmlns:a16="http://schemas.microsoft.com/office/drawing/2014/main" id="{986A6125-2F8D-0647-8641-6AC77F6D201A}"/>
              </a:ext>
            </a:extLst>
          </p:cNvPr>
          <p:cNvSpPr/>
          <p:nvPr/>
        </p:nvSpPr>
        <p:spPr bwMode="gray">
          <a:xfrm>
            <a:off x="7831471" y="4158715"/>
            <a:ext cx="1486473" cy="446701"/>
          </a:xfrm>
          <a:prstGeom prst="roundRect">
            <a:avLst/>
          </a:prstGeom>
          <a:pattFill prst="ltUpDiag">
            <a:fgClr>
              <a:srgbClr val="94CFEC"/>
            </a:fgClr>
            <a:bgClr>
              <a:srgbClr val="FFFFFF"/>
            </a:bgClr>
          </a:pattFill>
          <a:ln w="31750" cmpd="dbl">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n-ea"/>
                <a:cs typeface="Arial" pitchFamily="34" charset="0"/>
              </a:rPr>
              <a:t>処理③ </a:t>
            </a:r>
            <a:r>
              <a:rPr kumimoji="0" lang="ja-JP" altLang="en-US" sz="1000" kern="0" dirty="0">
                <a:solidFill>
                  <a:prstClr val="black"/>
                </a:solidFill>
                <a:latin typeface="+mn-ea"/>
                <a:cs typeface="Arial" pitchFamily="34" charset="0"/>
              </a:rPr>
              <a:t>機器性能により</a:t>
            </a:r>
            <a:endParaRPr kumimoji="0" lang="en-US" altLang="ja-JP" sz="1000" kern="0" dirty="0">
              <a:solidFill>
                <a:prstClr val="black"/>
              </a:solidFill>
              <a:latin typeface="+mn-ea"/>
              <a:cs typeface="Arial" pitchFamily="34" charset="0"/>
            </a:endParaRPr>
          </a:p>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000" kern="0" dirty="0">
                <a:solidFill>
                  <a:prstClr val="black"/>
                </a:solidFill>
                <a:latin typeface="+mn-ea"/>
                <a:cs typeface="Arial" pitchFamily="34" charset="0"/>
              </a:rPr>
              <a:t>異なる処理・作業</a:t>
            </a:r>
            <a:endParaRPr kumimoji="0" lang="en-US" altLang="ja-JP" sz="1000" b="0" i="0" u="none" strike="noStrike" kern="0" cap="none" spc="0" normalizeH="0" baseline="0" noProof="0" dirty="0">
              <a:ln>
                <a:noFill/>
              </a:ln>
              <a:solidFill>
                <a:prstClr val="black"/>
              </a:solidFill>
              <a:effectLst/>
              <a:uLnTx/>
              <a:uFillTx/>
              <a:latin typeface="+mn-ea"/>
              <a:cs typeface="Arial" pitchFamily="34" charset="0"/>
            </a:endParaRPr>
          </a:p>
        </p:txBody>
      </p:sp>
      <p:cxnSp>
        <p:nvCxnSpPr>
          <p:cNvPr id="65" name="コネクタ: カギ線 64">
            <a:extLst>
              <a:ext uri="{FF2B5EF4-FFF2-40B4-BE49-F238E27FC236}">
                <a16:creationId xmlns:a16="http://schemas.microsoft.com/office/drawing/2014/main" id="{5365E0CF-73C8-4C6D-4F7D-147C1DACA9B2}"/>
              </a:ext>
            </a:extLst>
          </p:cNvPr>
          <p:cNvCxnSpPr>
            <a:cxnSpLocks/>
            <a:stCxn id="141" idx="2"/>
            <a:endCxn id="15" idx="2"/>
          </p:cNvCxnSpPr>
          <p:nvPr/>
        </p:nvCxnSpPr>
        <p:spPr>
          <a:xfrm rot="5400000">
            <a:off x="6637143" y="5476785"/>
            <a:ext cx="12700" cy="3147334"/>
          </a:xfrm>
          <a:prstGeom prst="bentConnector3">
            <a:avLst>
              <a:gd name="adj1" fmla="val 1800000"/>
            </a:avLst>
          </a:prstGeom>
          <a:noFill/>
          <a:ln w="12700" cap="flat" cmpd="sng" algn="ctr">
            <a:solidFill>
              <a:srgbClr val="9E9E9E"/>
            </a:solidFill>
            <a:prstDash val="solid"/>
            <a:miter lim="800000"/>
            <a:tailEnd type="triangle"/>
          </a:ln>
          <a:effectLst/>
        </p:spPr>
      </p:cxnSp>
      <p:sp>
        <p:nvSpPr>
          <p:cNvPr id="68" name="正方形/長方形 67">
            <a:extLst>
              <a:ext uri="{FF2B5EF4-FFF2-40B4-BE49-F238E27FC236}">
                <a16:creationId xmlns:a16="http://schemas.microsoft.com/office/drawing/2014/main" id="{1E78BFE8-2365-EEF7-3C4E-D3C2B4347A62}"/>
              </a:ext>
            </a:extLst>
          </p:cNvPr>
          <p:cNvSpPr/>
          <p:nvPr/>
        </p:nvSpPr>
        <p:spPr bwMode="gray">
          <a:xfrm>
            <a:off x="7929840" y="7157524"/>
            <a:ext cx="539455" cy="358606"/>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a:t>
            </a: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回程度</a:t>
            </a:r>
            <a:endPar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900" kern="0" dirty="0">
                <a:solidFill>
                  <a:prstClr val="black"/>
                </a:solidFill>
                <a:latin typeface="Meiryo UI" panose="020B0604030504040204" pitchFamily="50" charset="-128"/>
                <a:ea typeface="Meiryo UI" panose="020B0604030504040204" pitchFamily="50" charset="-128"/>
                <a:cs typeface="Arial" pitchFamily="34" charset="0"/>
              </a:rPr>
              <a:t>繰り返し</a:t>
            </a:r>
            <a:endPar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 name="四角形: 角を丸くする 3">
            <a:extLst>
              <a:ext uri="{FF2B5EF4-FFF2-40B4-BE49-F238E27FC236}">
                <a16:creationId xmlns:a16="http://schemas.microsoft.com/office/drawing/2014/main" id="{69275FCA-859F-A2EE-6320-98867F6B520D}"/>
              </a:ext>
            </a:extLst>
          </p:cNvPr>
          <p:cNvSpPr/>
          <p:nvPr/>
        </p:nvSpPr>
        <p:spPr bwMode="gray">
          <a:xfrm>
            <a:off x="9943155" y="2554918"/>
            <a:ext cx="302400" cy="102701"/>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5" name="正方形/長方形 4">
            <a:extLst>
              <a:ext uri="{FF2B5EF4-FFF2-40B4-BE49-F238E27FC236}">
                <a16:creationId xmlns:a16="http://schemas.microsoft.com/office/drawing/2014/main" id="{2821A480-5FB4-2B6E-5781-ACDB8A86ED51}"/>
              </a:ext>
            </a:extLst>
          </p:cNvPr>
          <p:cNvSpPr/>
          <p:nvPr/>
        </p:nvSpPr>
        <p:spPr bwMode="gray">
          <a:xfrm>
            <a:off x="10317555" y="2556438"/>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7" name="正方形/長方形 6">
            <a:extLst>
              <a:ext uri="{FF2B5EF4-FFF2-40B4-BE49-F238E27FC236}">
                <a16:creationId xmlns:a16="http://schemas.microsoft.com/office/drawing/2014/main" id="{B7B04EF2-1531-56A0-983F-8FE84AC53C0A}"/>
              </a:ext>
            </a:extLst>
          </p:cNvPr>
          <p:cNvSpPr/>
          <p:nvPr/>
        </p:nvSpPr>
        <p:spPr>
          <a:xfrm>
            <a:off x="0" y="0"/>
            <a:ext cx="12801600" cy="43313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業務プロセスの記入例</a:t>
            </a:r>
            <a:endParaRPr kumimoji="1" lang="ja-JP" altLang="en-US" sz="2000" b="1" dirty="0"/>
          </a:p>
        </p:txBody>
      </p:sp>
      <p:sp>
        <p:nvSpPr>
          <p:cNvPr id="8" name="正方形/長方形 7">
            <a:extLst>
              <a:ext uri="{FF2B5EF4-FFF2-40B4-BE49-F238E27FC236}">
                <a16:creationId xmlns:a16="http://schemas.microsoft.com/office/drawing/2014/main" id="{577D5675-4363-7696-9C6F-FF500B1A310F}"/>
              </a:ext>
            </a:extLst>
          </p:cNvPr>
          <p:cNvSpPr/>
          <p:nvPr/>
        </p:nvSpPr>
        <p:spPr>
          <a:xfrm>
            <a:off x="169486" y="627614"/>
            <a:ext cx="12387127" cy="66678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製品導入前の人手による業務プロセス</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・業務時間や、</a:t>
            </a:r>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製品導入後の省力化された業務プロセス</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を、</a:t>
            </a:r>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製品の機能・性能値や中小企業への導入事例</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等をもとに、以下のような</a:t>
            </a:r>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業務プロセス</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を作成します。</a:t>
            </a:r>
            <a:endParaRPr lang="en-US" altLang="ja-JP" sz="1600" dirty="0">
              <a:solidFill>
                <a:schemeClr val="tx1"/>
              </a:solidFill>
            </a:endParaRPr>
          </a:p>
        </p:txBody>
      </p:sp>
      <p:sp>
        <p:nvSpPr>
          <p:cNvPr id="10" name="スライド番号プレースホルダー 5">
            <a:extLst>
              <a:ext uri="{FF2B5EF4-FFF2-40B4-BE49-F238E27FC236}">
                <a16:creationId xmlns:a16="http://schemas.microsoft.com/office/drawing/2014/main" id="{68A459EE-96A8-B13E-167F-4E855EF68F4C}"/>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3</a:t>
            </a:r>
            <a:endParaRPr lang="ja-JP" altLang="en-US" sz="2000" b="1" dirty="0">
              <a:solidFill>
                <a:schemeClr val="bg1"/>
              </a:solidFill>
            </a:endParaRPr>
          </a:p>
        </p:txBody>
      </p:sp>
      <p:sp>
        <p:nvSpPr>
          <p:cNvPr id="11" name="正方形/長方形 10">
            <a:extLst>
              <a:ext uri="{FF2B5EF4-FFF2-40B4-BE49-F238E27FC236}">
                <a16:creationId xmlns:a16="http://schemas.microsoft.com/office/drawing/2014/main" id="{5CDB4707-C594-6BD1-06A3-17A905A1A8A7}"/>
              </a:ext>
            </a:extLst>
          </p:cNvPr>
          <p:cNvSpPr/>
          <p:nvPr/>
        </p:nvSpPr>
        <p:spPr>
          <a:xfrm>
            <a:off x="408941" y="7682751"/>
            <a:ext cx="12182474" cy="17878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4">
            <a:extLst>
              <a:ext uri="{FF2B5EF4-FFF2-40B4-BE49-F238E27FC236}">
                <a16:creationId xmlns:a16="http://schemas.microsoft.com/office/drawing/2014/main" id="{0CBC799F-FE21-7CEC-EC76-47B977CDC3E6}"/>
              </a:ext>
            </a:extLst>
          </p:cNvPr>
          <p:cNvSpPr txBox="1">
            <a:spLocks/>
          </p:cNvSpPr>
          <p:nvPr/>
        </p:nvSpPr>
        <p:spPr>
          <a:xfrm>
            <a:off x="1191070" y="7758107"/>
            <a:ext cx="10972798" cy="399605"/>
          </a:xfrm>
          <a:prstGeom prst="rect">
            <a:avLst/>
          </a:prstGeom>
          <a:solidFill>
            <a:schemeClr val="bg1">
              <a:lumMod val="65000"/>
            </a:schemeClr>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2.</a:t>
            </a:r>
            <a:r>
              <a:rPr lang="ja-JP" altLang="en-US" sz="2000" b="1" dirty="0">
                <a:solidFill>
                  <a:schemeClr val="bg1"/>
                </a:solidFill>
              </a:rPr>
              <a:t>製品導入前環境における典型的な作業量・作業回数　記入例</a:t>
            </a:r>
          </a:p>
        </p:txBody>
      </p:sp>
      <p:sp>
        <p:nvSpPr>
          <p:cNvPr id="21" name="正方形/長方形 20">
            <a:extLst>
              <a:ext uri="{FF2B5EF4-FFF2-40B4-BE49-F238E27FC236}">
                <a16:creationId xmlns:a16="http://schemas.microsoft.com/office/drawing/2014/main" id="{7E3E71D2-B440-0FE1-8776-F77637F8FC0D}"/>
              </a:ext>
            </a:extLst>
          </p:cNvPr>
          <p:cNvSpPr/>
          <p:nvPr/>
        </p:nvSpPr>
        <p:spPr>
          <a:xfrm>
            <a:off x="589281" y="8226102"/>
            <a:ext cx="11821794" cy="116085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記入例１：製品導入前は、上記の作業を従業員の</a:t>
            </a:r>
            <a:r>
              <a:rPr lang="en-US" altLang="ja-JP" sz="1600" dirty="0">
                <a:solidFill>
                  <a:schemeClr val="tx1"/>
                </a:solidFill>
              </a:rPr>
              <a:t>4</a:t>
            </a:r>
            <a:r>
              <a:rPr lang="ja-JP" altLang="en-US" sz="1600" dirty="0">
                <a:solidFill>
                  <a:schemeClr val="tx1"/>
                </a:solidFill>
              </a:rPr>
              <a:t>割程度が、</a:t>
            </a:r>
            <a:r>
              <a:rPr lang="en-US" altLang="ja-JP" sz="1600" dirty="0">
                <a:solidFill>
                  <a:schemeClr val="tx1"/>
                </a:solidFill>
              </a:rPr>
              <a:t>1</a:t>
            </a:r>
            <a:r>
              <a:rPr lang="ja-JP" altLang="en-US" sz="1600" dirty="0">
                <a:solidFill>
                  <a:schemeClr val="tx1"/>
                </a:solidFill>
              </a:rPr>
              <a:t>日</a:t>
            </a:r>
            <a:r>
              <a:rPr lang="en-US" altLang="ja-JP" sz="1600" dirty="0">
                <a:solidFill>
                  <a:schemeClr val="tx1"/>
                </a:solidFill>
              </a:rPr>
              <a:t>4</a:t>
            </a:r>
            <a:r>
              <a:rPr lang="ja-JP" altLang="en-US" sz="1600" dirty="0">
                <a:solidFill>
                  <a:schemeClr val="tx1"/>
                </a:solidFill>
              </a:rPr>
              <a:t>時間程度で、</a:t>
            </a:r>
            <a:endParaRPr lang="en-US" altLang="ja-JP" sz="1600" dirty="0">
              <a:solidFill>
                <a:schemeClr val="tx1"/>
              </a:solidFill>
            </a:endParaRPr>
          </a:p>
          <a:p>
            <a:r>
              <a:rPr lang="en-US" altLang="ja-JP" sz="1600" dirty="0">
                <a:solidFill>
                  <a:schemeClr val="tx1"/>
                </a:solidFill>
              </a:rPr>
              <a:t>1</a:t>
            </a:r>
            <a:r>
              <a:rPr lang="ja-JP" altLang="en-US" sz="1600" dirty="0">
                <a:solidFill>
                  <a:schemeClr val="tx1"/>
                </a:solidFill>
              </a:rPr>
              <a:t>人あたり</a:t>
            </a:r>
            <a:r>
              <a:rPr lang="en-US" altLang="ja-JP" sz="1600" dirty="0">
                <a:solidFill>
                  <a:schemeClr val="tx1"/>
                </a:solidFill>
              </a:rPr>
              <a:t>20</a:t>
            </a:r>
            <a:r>
              <a:rPr lang="ja-JP" altLang="en-US" sz="1600" dirty="0">
                <a:solidFill>
                  <a:schemeClr val="tx1"/>
                </a:solidFill>
              </a:rPr>
              <a:t>回（</a:t>
            </a:r>
            <a:r>
              <a:rPr lang="en-US" altLang="ja-JP" sz="1600" dirty="0">
                <a:solidFill>
                  <a:schemeClr val="tx1"/>
                </a:solidFill>
              </a:rPr>
              <a:t>20</a:t>
            </a:r>
            <a:r>
              <a:rPr lang="ja-JP" altLang="en-US" sz="1600" dirty="0">
                <a:solidFill>
                  <a:schemeClr val="tx1"/>
                </a:solidFill>
              </a:rPr>
              <a:t>個生産）行っているのが典型的な事例と考えられる。</a:t>
            </a:r>
            <a:endParaRPr lang="en-US" altLang="ja-JP" sz="1600" dirty="0">
              <a:solidFill>
                <a:schemeClr val="tx1"/>
              </a:solidFill>
            </a:endParaRPr>
          </a:p>
          <a:p>
            <a:endParaRPr lang="en-US" altLang="ja-JP" sz="900" dirty="0">
              <a:solidFill>
                <a:schemeClr val="tx1"/>
              </a:solidFill>
            </a:endParaRPr>
          </a:p>
          <a:p>
            <a:r>
              <a:rPr lang="ja-JP" altLang="en-US" sz="1600" dirty="0">
                <a:solidFill>
                  <a:schemeClr val="tx1"/>
                </a:solidFill>
              </a:rPr>
              <a:t>記入例２：製品導入前は、</a:t>
            </a:r>
            <a:r>
              <a:rPr lang="en-US" altLang="ja-JP" sz="1600" dirty="0">
                <a:solidFill>
                  <a:schemeClr val="tx1"/>
                </a:solidFill>
              </a:rPr>
              <a:t>1</a:t>
            </a:r>
            <a:r>
              <a:rPr lang="ja-JP" altLang="en-US" sz="1600" dirty="0">
                <a:solidFill>
                  <a:schemeClr val="tx1"/>
                </a:solidFill>
              </a:rPr>
              <a:t>製品（</a:t>
            </a:r>
            <a:r>
              <a:rPr lang="en-US" altLang="ja-JP" sz="1600" dirty="0">
                <a:solidFill>
                  <a:schemeClr val="tx1"/>
                </a:solidFill>
              </a:rPr>
              <a:t>1</a:t>
            </a:r>
            <a:r>
              <a:rPr lang="ja-JP" altLang="en-US" sz="1600" dirty="0">
                <a:solidFill>
                  <a:schemeClr val="tx1"/>
                </a:solidFill>
              </a:rPr>
              <a:t>ライン）あたり、上記の作業を</a:t>
            </a:r>
            <a:r>
              <a:rPr lang="en-US" altLang="ja-JP" sz="1600" dirty="0">
                <a:solidFill>
                  <a:schemeClr val="tx1"/>
                </a:solidFill>
              </a:rPr>
              <a:t>2</a:t>
            </a:r>
            <a:r>
              <a:rPr lang="ja-JP" altLang="en-US" sz="1600" dirty="0">
                <a:solidFill>
                  <a:schemeClr val="tx1"/>
                </a:solidFill>
              </a:rPr>
              <a:t>名が、</a:t>
            </a:r>
            <a:endParaRPr lang="en-US" altLang="ja-JP" sz="1600" dirty="0">
              <a:solidFill>
                <a:schemeClr val="tx1"/>
              </a:solidFill>
            </a:endParaRPr>
          </a:p>
          <a:p>
            <a:r>
              <a:rPr lang="en-US" altLang="ja-JP" sz="1600" dirty="0">
                <a:solidFill>
                  <a:schemeClr val="tx1"/>
                </a:solidFill>
              </a:rPr>
              <a:t>1</a:t>
            </a:r>
            <a:r>
              <a:rPr lang="ja-JP" altLang="en-US" sz="1600" dirty="0">
                <a:solidFill>
                  <a:schemeClr val="tx1"/>
                </a:solidFill>
              </a:rPr>
              <a:t>日</a:t>
            </a:r>
            <a:r>
              <a:rPr lang="en-US" altLang="ja-JP" sz="1600" dirty="0">
                <a:solidFill>
                  <a:schemeClr val="tx1"/>
                </a:solidFill>
              </a:rPr>
              <a:t>6</a:t>
            </a:r>
            <a:r>
              <a:rPr lang="ja-JP" altLang="en-US" sz="1600" dirty="0">
                <a:solidFill>
                  <a:schemeClr val="tx1"/>
                </a:solidFill>
              </a:rPr>
              <a:t>時間程度で、</a:t>
            </a:r>
            <a:r>
              <a:rPr lang="en-US" altLang="ja-JP" sz="1600" dirty="0">
                <a:solidFill>
                  <a:schemeClr val="tx1"/>
                </a:solidFill>
              </a:rPr>
              <a:t>500</a:t>
            </a:r>
            <a:r>
              <a:rPr lang="ja-JP" altLang="en-US" sz="1600" dirty="0">
                <a:solidFill>
                  <a:schemeClr val="tx1"/>
                </a:solidFill>
              </a:rPr>
              <a:t>回（</a:t>
            </a:r>
            <a:r>
              <a:rPr lang="en-US" altLang="ja-JP" sz="1600" dirty="0">
                <a:solidFill>
                  <a:schemeClr val="tx1"/>
                </a:solidFill>
              </a:rPr>
              <a:t>500</a:t>
            </a:r>
            <a:r>
              <a:rPr lang="ja-JP" altLang="en-US" sz="1600" dirty="0">
                <a:solidFill>
                  <a:schemeClr val="tx1"/>
                </a:solidFill>
              </a:rPr>
              <a:t>個生産）行っているのが典型的な事例と考えられる。など</a:t>
            </a:r>
            <a:endParaRPr lang="en-US" altLang="ja-JP" sz="1600" dirty="0">
              <a:solidFill>
                <a:schemeClr val="tx1"/>
              </a:solidFill>
            </a:endParaRPr>
          </a:p>
        </p:txBody>
      </p:sp>
      <p:sp>
        <p:nvSpPr>
          <p:cNvPr id="24" name="テキスト プレースホルダー 9">
            <a:extLst>
              <a:ext uri="{FF2B5EF4-FFF2-40B4-BE49-F238E27FC236}">
                <a16:creationId xmlns:a16="http://schemas.microsoft.com/office/drawing/2014/main" id="{4A0F6CEA-1921-2D98-8C63-56D5B7056229}"/>
              </a:ext>
            </a:extLst>
          </p:cNvPr>
          <p:cNvSpPr txBox="1">
            <a:spLocks/>
          </p:cNvSpPr>
          <p:nvPr/>
        </p:nvSpPr>
        <p:spPr>
          <a:xfrm>
            <a:off x="8370068" y="8333717"/>
            <a:ext cx="3953829"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導入事例等</a:t>
            </a:r>
            <a:r>
              <a:rPr lang="ja-JP" altLang="en-US" sz="900" dirty="0">
                <a:latin typeface="Meiryo UI" panose="020B0604030504040204" pitchFamily="50" charset="-128"/>
                <a:ea typeface="Meiryo UI" panose="020B0604030504040204" pitchFamily="50" charset="-128"/>
              </a:rPr>
              <a:t>をもとに、製品の導入が想定される中小企業等で、</a:t>
            </a:r>
            <a:r>
              <a:rPr lang="ja-JP" altLang="en-US" sz="900" b="1" dirty="0">
                <a:solidFill>
                  <a:srgbClr val="C00000"/>
                </a:solidFill>
                <a:latin typeface="Meiryo UI" panose="020B0604030504040204" pitchFamily="50" charset="-128"/>
                <a:ea typeface="Meiryo UI" panose="020B0604030504040204" pitchFamily="50" charset="-128"/>
              </a:rPr>
              <a:t>製品導入前</a:t>
            </a:r>
            <a:r>
              <a:rPr lang="ja-JP" altLang="en-US" sz="900" dirty="0">
                <a:latin typeface="Meiryo UI" panose="020B0604030504040204" pitchFamily="50" charset="-128"/>
                <a:ea typeface="Meiryo UI" panose="020B0604030504040204" pitchFamily="50" charset="-128"/>
              </a:rPr>
              <a:t>に、</a:t>
            </a:r>
            <a:endParaRPr lang="en-US" altLang="ja-JP" sz="9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自社の従業員が</a:t>
            </a:r>
            <a:r>
              <a:rPr lang="en-US" altLang="ja-JP" sz="900" b="1" dirty="0">
                <a:solidFill>
                  <a:srgbClr val="C00000"/>
                </a:solidFill>
                <a:latin typeface="Meiryo UI" panose="020B0604030504040204" pitchFamily="50" charset="-128"/>
                <a:ea typeface="Meiryo UI" panose="020B0604030504040204" pitchFamily="50" charset="-128"/>
              </a:rPr>
              <a:t>1</a:t>
            </a:r>
            <a:r>
              <a:rPr lang="ja-JP" altLang="en-US" sz="900" b="1" dirty="0">
                <a:solidFill>
                  <a:srgbClr val="C00000"/>
                </a:solidFill>
                <a:latin typeface="Meiryo UI" panose="020B0604030504040204" pitchFamily="50" charset="-128"/>
                <a:ea typeface="Meiryo UI" panose="020B0604030504040204" pitchFamily="50" charset="-128"/>
              </a:rPr>
              <a:t>日当たり該当の作業を何人で、何回程度もしくは、何時間程度</a:t>
            </a:r>
            <a:endParaRPr lang="en-US" altLang="ja-JP" sz="900" b="1" dirty="0">
              <a:solidFill>
                <a:srgbClr val="C00000"/>
              </a:solidFill>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行っている環境が典型例</a:t>
            </a:r>
            <a:r>
              <a:rPr lang="ja-JP" altLang="en-US" sz="900" dirty="0">
                <a:latin typeface="Meiryo UI" panose="020B0604030504040204" pitchFamily="50" charset="-128"/>
                <a:ea typeface="Meiryo UI" panose="020B0604030504040204" pitchFamily="50" charset="-128"/>
              </a:rPr>
              <a:t>と考えられるか、ご記入ください。</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710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A79D536-51EE-0249-8B9C-76493954F561}"/>
              </a:ext>
            </a:extLst>
          </p:cNvPr>
          <p:cNvSpPr/>
          <p:nvPr/>
        </p:nvSpPr>
        <p:spPr>
          <a:xfrm>
            <a:off x="836051" y="1328310"/>
            <a:ext cx="2987468" cy="3513484"/>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002B1C5-4E4A-6A33-5943-BC79812D933F}"/>
              </a:ext>
            </a:extLst>
          </p:cNvPr>
          <p:cNvSpPr txBox="1"/>
          <p:nvPr/>
        </p:nvSpPr>
        <p:spPr>
          <a:xfrm>
            <a:off x="836051" y="1051311"/>
            <a:ext cx="2987468" cy="276999"/>
          </a:xfrm>
          <a:prstGeom prst="rect">
            <a:avLst/>
          </a:prstGeom>
          <a:solidFill>
            <a:schemeClr val="accent5">
              <a:lumMod val="40000"/>
              <a:lumOff val="60000"/>
            </a:schemeClr>
          </a:solidFill>
          <a:ln w="12700">
            <a:solidFill>
              <a:schemeClr val="tx1"/>
            </a:solidFill>
          </a:ln>
        </p:spPr>
        <p:txBody>
          <a:bodyPr wrap="square">
            <a:spAutoFit/>
          </a:bodyPr>
          <a:lstStyle/>
          <a:p>
            <a:pPr algn="ctr"/>
            <a:r>
              <a:rPr kumimoji="1" lang="ja-JP" altLang="en-US" sz="1200" b="1" dirty="0">
                <a:latin typeface="+mn-ea"/>
              </a:rPr>
              <a:t>■自動化</a:t>
            </a:r>
            <a:r>
              <a:rPr lang="ja-JP" altLang="en-US" sz="1200" b="1" dirty="0">
                <a:latin typeface="+mn-ea"/>
              </a:rPr>
              <a:t>に</a:t>
            </a:r>
            <a:r>
              <a:rPr lang="ja-JP" altLang="en-US" sz="1100" b="1" dirty="0">
                <a:latin typeface="+mn-ea"/>
              </a:rPr>
              <a:t>よる</a:t>
            </a:r>
            <a:r>
              <a:rPr kumimoji="1" lang="ja-JP" altLang="en-US" sz="1100" b="1" dirty="0">
                <a:latin typeface="+mn-ea"/>
              </a:rPr>
              <a:t>人手作業の削減</a:t>
            </a:r>
            <a:endParaRPr kumimoji="1" lang="en-US" altLang="ja-JP" sz="1200" b="1" dirty="0">
              <a:latin typeface="+mn-ea"/>
            </a:endParaRPr>
          </a:p>
        </p:txBody>
      </p:sp>
      <p:sp>
        <p:nvSpPr>
          <p:cNvPr id="10" name="正方形/長方形 9">
            <a:extLst>
              <a:ext uri="{FF2B5EF4-FFF2-40B4-BE49-F238E27FC236}">
                <a16:creationId xmlns:a16="http://schemas.microsoft.com/office/drawing/2014/main" id="{C49D7209-616F-26F0-9A53-B73A813E913E}"/>
              </a:ext>
            </a:extLst>
          </p:cNvPr>
          <p:cNvSpPr/>
          <p:nvPr/>
        </p:nvSpPr>
        <p:spPr bwMode="gray">
          <a:xfrm>
            <a:off x="169486" y="1418382"/>
            <a:ext cx="274226"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入</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a:t>
            </a:r>
          </a:p>
        </p:txBody>
      </p:sp>
      <p:sp>
        <p:nvSpPr>
          <p:cNvPr id="11" name="正方形/長方形 10">
            <a:extLst>
              <a:ext uri="{FF2B5EF4-FFF2-40B4-BE49-F238E27FC236}">
                <a16:creationId xmlns:a16="http://schemas.microsoft.com/office/drawing/2014/main" id="{7E96AEEA-F034-141E-2DC8-90D1425621AE}"/>
              </a:ext>
            </a:extLst>
          </p:cNvPr>
          <p:cNvSpPr/>
          <p:nvPr/>
        </p:nvSpPr>
        <p:spPr bwMode="gray">
          <a:xfrm>
            <a:off x="169486" y="3664145"/>
            <a:ext cx="274226" cy="1095773"/>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導</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入</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前</a:t>
            </a:r>
          </a:p>
        </p:txBody>
      </p:sp>
      <p:sp>
        <p:nvSpPr>
          <p:cNvPr id="12" name="正方形/長方形 11">
            <a:extLst>
              <a:ext uri="{FF2B5EF4-FFF2-40B4-BE49-F238E27FC236}">
                <a16:creationId xmlns:a16="http://schemas.microsoft.com/office/drawing/2014/main" id="{FD96263C-0C7D-CF83-31AF-A42659850049}"/>
              </a:ext>
            </a:extLst>
          </p:cNvPr>
          <p:cNvSpPr/>
          <p:nvPr/>
        </p:nvSpPr>
        <p:spPr bwMode="gray">
          <a:xfrm>
            <a:off x="1875875" y="3989117"/>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6" name="正方形/長方形 15">
            <a:extLst>
              <a:ext uri="{FF2B5EF4-FFF2-40B4-BE49-F238E27FC236}">
                <a16:creationId xmlns:a16="http://schemas.microsoft.com/office/drawing/2014/main" id="{102FF4B3-215D-227C-0A6E-7284947C32B0}"/>
              </a:ext>
            </a:extLst>
          </p:cNvPr>
          <p:cNvSpPr/>
          <p:nvPr/>
        </p:nvSpPr>
        <p:spPr bwMode="gray">
          <a:xfrm>
            <a:off x="500064" y="1418382"/>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1" name="正方形/長方形 20">
            <a:extLst>
              <a:ext uri="{FF2B5EF4-FFF2-40B4-BE49-F238E27FC236}">
                <a16:creationId xmlns:a16="http://schemas.microsoft.com/office/drawing/2014/main" id="{A4EFD9E5-526C-54DC-6CA0-797DEF0EFCDE}"/>
              </a:ext>
            </a:extLst>
          </p:cNvPr>
          <p:cNvSpPr/>
          <p:nvPr/>
        </p:nvSpPr>
        <p:spPr bwMode="gray">
          <a:xfrm>
            <a:off x="496197" y="3662117"/>
            <a:ext cx="276354" cy="1095772"/>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4" name="正方形/長方形 23">
            <a:extLst>
              <a:ext uri="{FF2B5EF4-FFF2-40B4-BE49-F238E27FC236}">
                <a16:creationId xmlns:a16="http://schemas.microsoft.com/office/drawing/2014/main" id="{684D7B04-AE93-2B97-D20C-F4DCD3D9A7AA}"/>
              </a:ext>
            </a:extLst>
          </p:cNvPr>
          <p:cNvSpPr/>
          <p:nvPr/>
        </p:nvSpPr>
        <p:spPr bwMode="gray">
          <a:xfrm>
            <a:off x="500064" y="2472891"/>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cxnSp>
        <p:nvCxnSpPr>
          <p:cNvPr id="44" name="コネクタ: カギ線 43">
            <a:extLst>
              <a:ext uri="{FF2B5EF4-FFF2-40B4-BE49-F238E27FC236}">
                <a16:creationId xmlns:a16="http://schemas.microsoft.com/office/drawing/2014/main" id="{CD2DB173-780C-2350-C394-340E42421198}"/>
              </a:ext>
            </a:extLst>
          </p:cNvPr>
          <p:cNvCxnSpPr>
            <a:cxnSpLocks/>
            <a:stCxn id="55" idx="3"/>
            <a:endCxn id="54" idx="1"/>
          </p:cNvCxnSpPr>
          <p:nvPr/>
        </p:nvCxnSpPr>
        <p:spPr>
          <a:xfrm flipV="1">
            <a:off x="1626814" y="1984613"/>
            <a:ext cx="249061" cy="983478"/>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45" name="コネクタ: カギ線 44">
            <a:extLst>
              <a:ext uri="{FF2B5EF4-FFF2-40B4-BE49-F238E27FC236}">
                <a16:creationId xmlns:a16="http://schemas.microsoft.com/office/drawing/2014/main" id="{2619CA4A-374C-814F-ACAB-235E6FFB7C84}"/>
              </a:ext>
            </a:extLst>
          </p:cNvPr>
          <p:cNvCxnSpPr>
            <a:cxnSpLocks/>
            <a:stCxn id="54" idx="3"/>
            <a:endCxn id="69" idx="1"/>
          </p:cNvCxnSpPr>
          <p:nvPr/>
        </p:nvCxnSpPr>
        <p:spPr>
          <a:xfrm>
            <a:off x="2655886" y="1984613"/>
            <a:ext cx="285683" cy="983478"/>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50" name="グループ化 49">
            <a:extLst>
              <a:ext uri="{FF2B5EF4-FFF2-40B4-BE49-F238E27FC236}">
                <a16:creationId xmlns:a16="http://schemas.microsoft.com/office/drawing/2014/main" id="{53FDBDF7-3495-46DF-B01A-960C04041A84}"/>
              </a:ext>
            </a:extLst>
          </p:cNvPr>
          <p:cNvGrpSpPr/>
          <p:nvPr/>
        </p:nvGrpSpPr>
        <p:grpSpPr>
          <a:xfrm>
            <a:off x="1870690" y="3604013"/>
            <a:ext cx="785196" cy="268287"/>
            <a:chOff x="2790602" y="5235534"/>
            <a:chExt cx="785196" cy="268287"/>
          </a:xfrm>
          <a:solidFill>
            <a:schemeClr val="bg1"/>
          </a:solidFill>
        </p:grpSpPr>
        <p:cxnSp>
          <p:nvCxnSpPr>
            <p:cNvPr id="51" name="直線矢印コネクタ 50">
              <a:extLst>
                <a:ext uri="{FF2B5EF4-FFF2-40B4-BE49-F238E27FC236}">
                  <a16:creationId xmlns:a16="http://schemas.microsoft.com/office/drawing/2014/main" id="{3AAF8C40-28F0-B49C-BC39-B0966B3F0DEF}"/>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52" name="正方形/長方形 51">
              <a:extLst>
                <a:ext uri="{FF2B5EF4-FFF2-40B4-BE49-F238E27FC236}">
                  <a16:creationId xmlns:a16="http://schemas.microsoft.com/office/drawing/2014/main" id="{67A43506-3780-C9D5-9580-4A43A84423C7}"/>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50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54" name="四角形: 角を丸くする 53">
            <a:extLst>
              <a:ext uri="{FF2B5EF4-FFF2-40B4-BE49-F238E27FC236}">
                <a16:creationId xmlns:a16="http://schemas.microsoft.com/office/drawing/2014/main" id="{94A08425-6C25-4E8E-0F03-28FB7E6CC4BD}"/>
              </a:ext>
            </a:extLst>
          </p:cNvPr>
          <p:cNvSpPr/>
          <p:nvPr/>
        </p:nvSpPr>
        <p:spPr bwMode="gray">
          <a:xfrm>
            <a:off x="1875875" y="1714615"/>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55" name="正方形/長方形 54">
            <a:extLst>
              <a:ext uri="{FF2B5EF4-FFF2-40B4-BE49-F238E27FC236}">
                <a16:creationId xmlns:a16="http://schemas.microsoft.com/office/drawing/2014/main" id="{5C3EC754-0713-7259-7CED-D8BD2B3121D3}"/>
              </a:ext>
            </a:extLst>
          </p:cNvPr>
          <p:cNvSpPr/>
          <p:nvPr/>
        </p:nvSpPr>
        <p:spPr bwMode="gray">
          <a:xfrm>
            <a:off x="886823" y="2698093"/>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機器設定</a:t>
            </a:r>
          </a:p>
        </p:txBody>
      </p:sp>
      <p:grpSp>
        <p:nvGrpSpPr>
          <p:cNvPr id="58" name="グループ化 57">
            <a:extLst>
              <a:ext uri="{FF2B5EF4-FFF2-40B4-BE49-F238E27FC236}">
                <a16:creationId xmlns:a16="http://schemas.microsoft.com/office/drawing/2014/main" id="{FFABB69B-9581-5B16-01A0-844838ACDC43}"/>
              </a:ext>
            </a:extLst>
          </p:cNvPr>
          <p:cNvGrpSpPr/>
          <p:nvPr/>
        </p:nvGrpSpPr>
        <p:grpSpPr>
          <a:xfrm>
            <a:off x="889345" y="2351878"/>
            <a:ext cx="792206" cy="243204"/>
            <a:chOff x="2856500" y="3390055"/>
            <a:chExt cx="792206" cy="243204"/>
          </a:xfrm>
        </p:grpSpPr>
        <p:cxnSp>
          <p:nvCxnSpPr>
            <p:cNvPr id="66" name="直線矢印コネクタ 65">
              <a:extLst>
                <a:ext uri="{FF2B5EF4-FFF2-40B4-BE49-F238E27FC236}">
                  <a16:creationId xmlns:a16="http://schemas.microsoft.com/office/drawing/2014/main" id="{1E6ECBEA-F93A-11B5-FEE9-1ECA3A126658}"/>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67" name="正方形/長方形 66">
              <a:extLst>
                <a:ext uri="{FF2B5EF4-FFF2-40B4-BE49-F238E27FC236}">
                  <a16:creationId xmlns:a16="http://schemas.microsoft.com/office/drawing/2014/main" id="{86A5E021-970F-9B3F-9678-B89E3CDAA936}"/>
                </a:ext>
              </a:extLst>
            </p:cNvPr>
            <p:cNvSpPr/>
            <p:nvPr/>
          </p:nvSpPr>
          <p:spPr bwMode="gray">
            <a:xfrm>
              <a:off x="2915750"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5</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69" name="正方形/長方形 68">
            <a:extLst>
              <a:ext uri="{FF2B5EF4-FFF2-40B4-BE49-F238E27FC236}">
                <a16:creationId xmlns:a16="http://schemas.microsoft.com/office/drawing/2014/main" id="{4515042B-FFF5-6F4D-1334-34A1AA00C6EC}"/>
              </a:ext>
            </a:extLst>
          </p:cNvPr>
          <p:cNvSpPr/>
          <p:nvPr/>
        </p:nvSpPr>
        <p:spPr bwMode="gray">
          <a:xfrm>
            <a:off x="2941569"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確認</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70" name="グループ化 69">
            <a:extLst>
              <a:ext uri="{FF2B5EF4-FFF2-40B4-BE49-F238E27FC236}">
                <a16:creationId xmlns:a16="http://schemas.microsoft.com/office/drawing/2014/main" id="{6B3DCDD4-50CA-E6CE-E246-1EB3AB2ABEEF}"/>
              </a:ext>
            </a:extLst>
          </p:cNvPr>
          <p:cNvGrpSpPr/>
          <p:nvPr/>
        </p:nvGrpSpPr>
        <p:grpSpPr>
          <a:xfrm>
            <a:off x="2941569" y="2351878"/>
            <a:ext cx="745162" cy="243204"/>
            <a:chOff x="7272176" y="3390055"/>
            <a:chExt cx="531257" cy="243204"/>
          </a:xfrm>
        </p:grpSpPr>
        <p:cxnSp>
          <p:nvCxnSpPr>
            <p:cNvPr id="74" name="直線矢印コネクタ 73">
              <a:extLst>
                <a:ext uri="{FF2B5EF4-FFF2-40B4-BE49-F238E27FC236}">
                  <a16:creationId xmlns:a16="http://schemas.microsoft.com/office/drawing/2014/main" id="{52E74482-E5DD-AFC0-CA38-BA0AC5266A51}"/>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75" name="正方形/長方形 74">
              <a:extLst>
                <a:ext uri="{FF2B5EF4-FFF2-40B4-BE49-F238E27FC236}">
                  <a16:creationId xmlns:a16="http://schemas.microsoft.com/office/drawing/2014/main" id="{538C1508-11DF-0AC0-0F72-3AEA9D383A95}"/>
                </a:ext>
              </a:extLst>
            </p:cNvPr>
            <p:cNvSpPr/>
            <p:nvPr/>
          </p:nvSpPr>
          <p:spPr bwMode="gray">
            <a:xfrm>
              <a:off x="7317077"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76" name="正方形/長方形 75">
            <a:extLst>
              <a:ext uri="{FF2B5EF4-FFF2-40B4-BE49-F238E27FC236}">
                <a16:creationId xmlns:a16="http://schemas.microsoft.com/office/drawing/2014/main" id="{C6112833-A94C-F44A-4605-FC871DDB0337}"/>
              </a:ext>
            </a:extLst>
          </p:cNvPr>
          <p:cNvSpPr/>
          <p:nvPr/>
        </p:nvSpPr>
        <p:spPr bwMode="gray">
          <a:xfrm>
            <a:off x="2941569" y="3989117"/>
            <a:ext cx="726628"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測定</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検査</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77" name="グループ化 76">
            <a:extLst>
              <a:ext uri="{FF2B5EF4-FFF2-40B4-BE49-F238E27FC236}">
                <a16:creationId xmlns:a16="http://schemas.microsoft.com/office/drawing/2014/main" id="{CD705200-49A7-35FD-2FFD-EF406635AB36}"/>
              </a:ext>
            </a:extLst>
          </p:cNvPr>
          <p:cNvGrpSpPr/>
          <p:nvPr/>
        </p:nvGrpSpPr>
        <p:grpSpPr>
          <a:xfrm>
            <a:off x="2947467" y="3604013"/>
            <a:ext cx="720730" cy="268287"/>
            <a:chOff x="2790602" y="5235534"/>
            <a:chExt cx="785196" cy="268287"/>
          </a:xfrm>
          <a:solidFill>
            <a:schemeClr val="bg1"/>
          </a:solidFill>
        </p:grpSpPr>
        <p:cxnSp>
          <p:nvCxnSpPr>
            <p:cNvPr id="78" name="直線矢印コネクタ 77">
              <a:extLst>
                <a:ext uri="{FF2B5EF4-FFF2-40B4-BE49-F238E27FC236}">
                  <a16:creationId xmlns:a16="http://schemas.microsoft.com/office/drawing/2014/main" id="{1698F367-707A-2B3D-12A6-C07A90B8E2F4}"/>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79" name="正方形/長方形 78">
              <a:extLst>
                <a:ext uri="{FF2B5EF4-FFF2-40B4-BE49-F238E27FC236}">
                  <a16:creationId xmlns:a16="http://schemas.microsoft.com/office/drawing/2014/main" id="{6B21C238-5B13-5C25-FBA1-5951AA1E1DAF}"/>
                </a:ext>
              </a:extLst>
            </p:cNvPr>
            <p:cNvSpPr/>
            <p:nvPr/>
          </p:nvSpPr>
          <p:spPr bwMode="gray">
            <a:xfrm>
              <a:off x="2930846" y="5235534"/>
              <a:ext cx="504704"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5</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80" name="直線矢印コネクタ 79">
            <a:extLst>
              <a:ext uri="{FF2B5EF4-FFF2-40B4-BE49-F238E27FC236}">
                <a16:creationId xmlns:a16="http://schemas.microsoft.com/office/drawing/2014/main" id="{3744687C-DF0E-7D1D-134E-7439A3C76021}"/>
              </a:ext>
            </a:extLst>
          </p:cNvPr>
          <p:cNvCxnSpPr>
            <a:cxnSpLocks/>
            <a:stCxn id="12" idx="3"/>
            <a:endCxn id="76" idx="1"/>
          </p:cNvCxnSpPr>
          <p:nvPr/>
        </p:nvCxnSpPr>
        <p:spPr>
          <a:xfrm>
            <a:off x="2661071" y="4259117"/>
            <a:ext cx="280498" cy="0"/>
          </a:xfrm>
          <a:prstGeom prst="straightConnector1">
            <a:avLst/>
          </a:prstGeom>
          <a:noFill/>
          <a:ln w="12700" cap="flat" cmpd="sng" algn="ctr">
            <a:solidFill>
              <a:srgbClr val="9E9E9E"/>
            </a:solidFill>
            <a:prstDash val="solid"/>
            <a:miter lim="800000"/>
            <a:tailEnd type="triangle"/>
          </a:ln>
          <a:effectLst/>
        </p:spPr>
      </p:cxnSp>
      <p:cxnSp>
        <p:nvCxnSpPr>
          <p:cNvPr id="81" name="直線矢印コネクタ 80">
            <a:extLst>
              <a:ext uri="{FF2B5EF4-FFF2-40B4-BE49-F238E27FC236}">
                <a16:creationId xmlns:a16="http://schemas.microsoft.com/office/drawing/2014/main" id="{D2910E44-F2A9-4BC9-78E4-37BEED591B14}"/>
              </a:ext>
            </a:extLst>
          </p:cNvPr>
          <p:cNvCxnSpPr>
            <a:cxnSpLocks/>
            <a:stCxn id="236" idx="3"/>
            <a:endCxn id="12" idx="1"/>
          </p:cNvCxnSpPr>
          <p:nvPr/>
        </p:nvCxnSpPr>
        <p:spPr>
          <a:xfrm flipV="1">
            <a:off x="1630592" y="4259117"/>
            <a:ext cx="245283" cy="4373"/>
          </a:xfrm>
          <a:prstGeom prst="straightConnector1">
            <a:avLst/>
          </a:prstGeom>
          <a:noFill/>
          <a:ln w="12700" cap="flat" cmpd="sng" algn="ctr">
            <a:solidFill>
              <a:srgbClr val="9E9E9E"/>
            </a:solidFill>
            <a:prstDash val="dash"/>
            <a:miter lim="800000"/>
            <a:tailEnd type="triangle"/>
          </a:ln>
          <a:effectLst/>
        </p:spPr>
      </p:cxnSp>
      <p:sp>
        <p:nvSpPr>
          <p:cNvPr id="82" name="正方形/長方形 81">
            <a:extLst>
              <a:ext uri="{FF2B5EF4-FFF2-40B4-BE49-F238E27FC236}">
                <a16:creationId xmlns:a16="http://schemas.microsoft.com/office/drawing/2014/main" id="{EDED512A-E60E-729A-2ED5-31FB9B287F7A}"/>
              </a:ext>
            </a:extLst>
          </p:cNvPr>
          <p:cNvSpPr/>
          <p:nvPr/>
        </p:nvSpPr>
        <p:spPr bwMode="gray">
          <a:xfrm>
            <a:off x="1884359" y="4568375"/>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4" name="正方形/長方形 83">
            <a:extLst>
              <a:ext uri="{FF2B5EF4-FFF2-40B4-BE49-F238E27FC236}">
                <a16:creationId xmlns:a16="http://schemas.microsoft.com/office/drawing/2014/main" id="{2578C4CA-179A-3955-845D-FCB936E3CEB8}"/>
              </a:ext>
            </a:extLst>
          </p:cNvPr>
          <p:cNvSpPr/>
          <p:nvPr/>
        </p:nvSpPr>
        <p:spPr bwMode="gray">
          <a:xfrm>
            <a:off x="2941569" y="4568375"/>
            <a:ext cx="720730"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5" name="正方形/長方形 84">
            <a:extLst>
              <a:ext uri="{FF2B5EF4-FFF2-40B4-BE49-F238E27FC236}">
                <a16:creationId xmlns:a16="http://schemas.microsoft.com/office/drawing/2014/main" id="{41F23A19-9F94-97D6-C5C3-1067F03AA674}"/>
              </a:ext>
            </a:extLst>
          </p:cNvPr>
          <p:cNvSpPr/>
          <p:nvPr/>
        </p:nvSpPr>
        <p:spPr bwMode="gray">
          <a:xfrm>
            <a:off x="884301"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7" name="正方形/長方形 96">
            <a:extLst>
              <a:ext uri="{FF2B5EF4-FFF2-40B4-BE49-F238E27FC236}">
                <a16:creationId xmlns:a16="http://schemas.microsoft.com/office/drawing/2014/main" id="{BB1E62EE-61FB-F15E-1E0B-95AE3D214A51}"/>
              </a:ext>
            </a:extLst>
          </p:cNvPr>
          <p:cNvSpPr/>
          <p:nvPr/>
        </p:nvSpPr>
        <p:spPr bwMode="gray">
          <a:xfrm>
            <a:off x="2944154"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8" name="正方形/長方形 97">
            <a:extLst>
              <a:ext uri="{FF2B5EF4-FFF2-40B4-BE49-F238E27FC236}">
                <a16:creationId xmlns:a16="http://schemas.microsoft.com/office/drawing/2014/main" id="{77F4137C-5343-03EF-F429-7002CDE19CEA}"/>
              </a:ext>
            </a:extLst>
          </p:cNvPr>
          <p:cNvSpPr/>
          <p:nvPr/>
        </p:nvSpPr>
        <p:spPr bwMode="gray">
          <a:xfrm>
            <a:off x="5151558" y="3989117"/>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決済</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対応</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99" name="グループ化 98">
            <a:extLst>
              <a:ext uri="{FF2B5EF4-FFF2-40B4-BE49-F238E27FC236}">
                <a16:creationId xmlns:a16="http://schemas.microsoft.com/office/drawing/2014/main" id="{6BD82647-2A4B-A69C-7F1C-F559F73C6E69}"/>
              </a:ext>
            </a:extLst>
          </p:cNvPr>
          <p:cNvGrpSpPr/>
          <p:nvPr/>
        </p:nvGrpSpPr>
        <p:grpSpPr>
          <a:xfrm>
            <a:off x="5146373" y="3604013"/>
            <a:ext cx="785196" cy="268287"/>
            <a:chOff x="2790602" y="5235534"/>
            <a:chExt cx="785196" cy="268287"/>
          </a:xfrm>
          <a:solidFill>
            <a:schemeClr val="bg1"/>
          </a:solidFill>
        </p:grpSpPr>
        <p:cxnSp>
          <p:nvCxnSpPr>
            <p:cNvPr id="100" name="直線矢印コネクタ 99">
              <a:extLst>
                <a:ext uri="{FF2B5EF4-FFF2-40B4-BE49-F238E27FC236}">
                  <a16:creationId xmlns:a16="http://schemas.microsoft.com/office/drawing/2014/main" id="{11FCD614-EBEA-E6ED-D346-2C60ADD22C29}"/>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02" name="正方形/長方形 101">
              <a:extLst>
                <a:ext uri="{FF2B5EF4-FFF2-40B4-BE49-F238E27FC236}">
                  <a16:creationId xmlns:a16="http://schemas.microsoft.com/office/drawing/2014/main" id="{C37E201B-9F28-28F0-507D-9667248A2ADE}"/>
                </a:ext>
              </a:extLst>
            </p:cNvPr>
            <p:cNvSpPr/>
            <p:nvPr/>
          </p:nvSpPr>
          <p:spPr bwMode="gray">
            <a:xfrm>
              <a:off x="2951566"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組</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04" name="四角形: 角を丸くする 103">
            <a:extLst>
              <a:ext uri="{FF2B5EF4-FFF2-40B4-BE49-F238E27FC236}">
                <a16:creationId xmlns:a16="http://schemas.microsoft.com/office/drawing/2014/main" id="{DDC773C4-93F7-E86B-B249-56C34839C699}"/>
              </a:ext>
            </a:extLst>
          </p:cNvPr>
          <p:cNvSpPr/>
          <p:nvPr/>
        </p:nvSpPr>
        <p:spPr bwMode="gray">
          <a:xfrm>
            <a:off x="5151558" y="1714615"/>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決済処理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900" kern="0">
                <a:solidFill>
                  <a:prstClr val="black"/>
                </a:solidFill>
                <a:latin typeface="Meiryo UI" panose="020B0604030504040204" pitchFamily="50" charset="-128"/>
                <a:ea typeface="Meiryo UI" panose="020B0604030504040204" pitchFamily="50" charset="-128"/>
                <a:cs typeface="Arial" pitchFamily="34" charset="0"/>
              </a:rPr>
              <a:t>（セルフサービス）</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105" name="正方形/長方形 104">
            <a:extLst>
              <a:ext uri="{FF2B5EF4-FFF2-40B4-BE49-F238E27FC236}">
                <a16:creationId xmlns:a16="http://schemas.microsoft.com/office/drawing/2014/main" id="{E1FF2628-5A3C-3527-FAC8-E5A74160AEF0}"/>
              </a:ext>
            </a:extLst>
          </p:cNvPr>
          <p:cNvSpPr/>
          <p:nvPr/>
        </p:nvSpPr>
        <p:spPr bwMode="gray">
          <a:xfrm>
            <a:off x="6153752"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売上集計</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06" name="グループ化 105">
            <a:extLst>
              <a:ext uri="{FF2B5EF4-FFF2-40B4-BE49-F238E27FC236}">
                <a16:creationId xmlns:a16="http://schemas.microsoft.com/office/drawing/2014/main" id="{43AC5579-CA5D-17CC-BA14-C1F0C82CB22C}"/>
              </a:ext>
            </a:extLst>
          </p:cNvPr>
          <p:cNvGrpSpPr/>
          <p:nvPr/>
        </p:nvGrpSpPr>
        <p:grpSpPr>
          <a:xfrm>
            <a:off x="6153752" y="2351878"/>
            <a:ext cx="745162" cy="243204"/>
            <a:chOff x="7272176" y="3390055"/>
            <a:chExt cx="531257" cy="243204"/>
          </a:xfrm>
        </p:grpSpPr>
        <p:cxnSp>
          <p:nvCxnSpPr>
            <p:cNvPr id="107" name="直線矢印コネクタ 106">
              <a:extLst>
                <a:ext uri="{FF2B5EF4-FFF2-40B4-BE49-F238E27FC236}">
                  <a16:creationId xmlns:a16="http://schemas.microsoft.com/office/drawing/2014/main" id="{666C49A6-A20E-6AE9-AF70-DCDDF65FE14D}"/>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08" name="正方形/長方形 107">
              <a:extLst>
                <a:ext uri="{FF2B5EF4-FFF2-40B4-BE49-F238E27FC236}">
                  <a16:creationId xmlns:a16="http://schemas.microsoft.com/office/drawing/2014/main" id="{0B5FDBC5-AD77-0053-ED20-6C68A8B3F95D}"/>
                </a:ext>
              </a:extLst>
            </p:cNvPr>
            <p:cNvSpPr/>
            <p:nvPr/>
          </p:nvSpPr>
          <p:spPr bwMode="gray">
            <a:xfrm>
              <a:off x="7310558"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日</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09" name="正方形/長方形 108">
            <a:extLst>
              <a:ext uri="{FF2B5EF4-FFF2-40B4-BE49-F238E27FC236}">
                <a16:creationId xmlns:a16="http://schemas.microsoft.com/office/drawing/2014/main" id="{3D257161-D092-FC9A-4E52-235C9F142C50}"/>
              </a:ext>
            </a:extLst>
          </p:cNvPr>
          <p:cNvSpPr/>
          <p:nvPr/>
        </p:nvSpPr>
        <p:spPr bwMode="gray">
          <a:xfrm>
            <a:off x="6153752" y="3989117"/>
            <a:ext cx="726628"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売上</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集計</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110" name="グループ化 109">
            <a:extLst>
              <a:ext uri="{FF2B5EF4-FFF2-40B4-BE49-F238E27FC236}">
                <a16:creationId xmlns:a16="http://schemas.microsoft.com/office/drawing/2014/main" id="{A6E2EC18-5C30-7C44-E1F5-90A2718C6311}"/>
              </a:ext>
            </a:extLst>
          </p:cNvPr>
          <p:cNvGrpSpPr/>
          <p:nvPr/>
        </p:nvGrpSpPr>
        <p:grpSpPr>
          <a:xfrm>
            <a:off x="6159650" y="3604013"/>
            <a:ext cx="720730" cy="268287"/>
            <a:chOff x="2790602" y="5235534"/>
            <a:chExt cx="785196" cy="268287"/>
          </a:xfrm>
          <a:solidFill>
            <a:schemeClr val="bg1"/>
          </a:solidFill>
        </p:grpSpPr>
        <p:cxnSp>
          <p:nvCxnSpPr>
            <p:cNvPr id="111" name="直線矢印コネクタ 110">
              <a:extLst>
                <a:ext uri="{FF2B5EF4-FFF2-40B4-BE49-F238E27FC236}">
                  <a16:creationId xmlns:a16="http://schemas.microsoft.com/office/drawing/2014/main" id="{E8991235-2FAF-54BB-C220-A9DF86298B97}"/>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12" name="正方形/長方形 111">
              <a:extLst>
                <a:ext uri="{FF2B5EF4-FFF2-40B4-BE49-F238E27FC236}">
                  <a16:creationId xmlns:a16="http://schemas.microsoft.com/office/drawing/2014/main" id="{57C51470-704D-4FCA-F04E-E17AAC86C59F}"/>
                </a:ext>
              </a:extLst>
            </p:cNvPr>
            <p:cNvSpPr/>
            <p:nvPr/>
          </p:nvSpPr>
          <p:spPr bwMode="gray">
            <a:xfrm>
              <a:off x="2874093" y="5235534"/>
              <a:ext cx="618220"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25</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日</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115" name="直線矢印コネクタ 114">
            <a:extLst>
              <a:ext uri="{FF2B5EF4-FFF2-40B4-BE49-F238E27FC236}">
                <a16:creationId xmlns:a16="http://schemas.microsoft.com/office/drawing/2014/main" id="{8E683F0C-71FE-BFB9-301D-548A7C197A7D}"/>
              </a:ext>
            </a:extLst>
          </p:cNvPr>
          <p:cNvCxnSpPr>
            <a:cxnSpLocks/>
            <a:stCxn id="123" idx="3"/>
            <a:endCxn id="98" idx="1"/>
          </p:cNvCxnSpPr>
          <p:nvPr/>
        </p:nvCxnSpPr>
        <p:spPr>
          <a:xfrm>
            <a:off x="4905909" y="4259117"/>
            <a:ext cx="245649" cy="0"/>
          </a:xfrm>
          <a:prstGeom prst="straightConnector1">
            <a:avLst/>
          </a:prstGeom>
          <a:noFill/>
          <a:ln w="12700" cap="flat" cmpd="sng" algn="ctr">
            <a:solidFill>
              <a:srgbClr val="9E9E9E"/>
            </a:solidFill>
            <a:prstDash val="solid"/>
            <a:miter lim="800000"/>
            <a:tailEnd type="triangle"/>
          </a:ln>
          <a:effectLst/>
        </p:spPr>
      </p:cxnSp>
      <p:sp>
        <p:nvSpPr>
          <p:cNvPr id="116" name="正方形/長方形 115">
            <a:extLst>
              <a:ext uri="{FF2B5EF4-FFF2-40B4-BE49-F238E27FC236}">
                <a16:creationId xmlns:a16="http://schemas.microsoft.com/office/drawing/2014/main" id="{3EAB5494-E6DE-21B4-FDC0-1CDF0661D5FB}"/>
              </a:ext>
            </a:extLst>
          </p:cNvPr>
          <p:cNvSpPr/>
          <p:nvPr/>
        </p:nvSpPr>
        <p:spPr bwMode="gray">
          <a:xfrm>
            <a:off x="5160042" y="4568375"/>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17" name="正方形/長方形 116">
            <a:extLst>
              <a:ext uri="{FF2B5EF4-FFF2-40B4-BE49-F238E27FC236}">
                <a16:creationId xmlns:a16="http://schemas.microsoft.com/office/drawing/2014/main" id="{4314EB7E-2CF3-A17F-D03C-5FA7934ED006}"/>
              </a:ext>
            </a:extLst>
          </p:cNvPr>
          <p:cNvSpPr/>
          <p:nvPr/>
        </p:nvSpPr>
        <p:spPr bwMode="gray">
          <a:xfrm>
            <a:off x="6153752" y="4568375"/>
            <a:ext cx="720730"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x3</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22" name="正方形/長方形 121">
            <a:extLst>
              <a:ext uri="{FF2B5EF4-FFF2-40B4-BE49-F238E27FC236}">
                <a16:creationId xmlns:a16="http://schemas.microsoft.com/office/drawing/2014/main" id="{24F05158-81C0-E430-7ECE-D860D0F431AF}"/>
              </a:ext>
            </a:extLst>
          </p:cNvPr>
          <p:cNvSpPr/>
          <p:nvPr/>
        </p:nvSpPr>
        <p:spPr bwMode="gray">
          <a:xfrm>
            <a:off x="6156337"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23" name="正方形/長方形 122">
            <a:extLst>
              <a:ext uri="{FF2B5EF4-FFF2-40B4-BE49-F238E27FC236}">
                <a16:creationId xmlns:a16="http://schemas.microsoft.com/office/drawing/2014/main" id="{36F8C054-D4C0-CD3A-A2CC-77DE3E7F5A0E}"/>
              </a:ext>
            </a:extLst>
          </p:cNvPr>
          <p:cNvSpPr/>
          <p:nvPr/>
        </p:nvSpPr>
        <p:spPr bwMode="gray">
          <a:xfrm>
            <a:off x="4120713" y="3989117"/>
            <a:ext cx="785196" cy="540000"/>
          </a:xfrm>
          <a:prstGeom prst="rect">
            <a:avLst/>
          </a:prstGeom>
          <a:solidFill>
            <a:srgbClr val="D9D9D9"/>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注文受付</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124" name="直線矢印コネクタ 123">
            <a:extLst>
              <a:ext uri="{FF2B5EF4-FFF2-40B4-BE49-F238E27FC236}">
                <a16:creationId xmlns:a16="http://schemas.microsoft.com/office/drawing/2014/main" id="{69601CBF-023F-6B5A-37D8-C621360E605C}"/>
              </a:ext>
            </a:extLst>
          </p:cNvPr>
          <p:cNvCxnSpPr>
            <a:cxnSpLocks/>
            <a:stCxn id="129" idx="3"/>
            <a:endCxn id="104" idx="1"/>
          </p:cNvCxnSpPr>
          <p:nvPr/>
        </p:nvCxnSpPr>
        <p:spPr>
          <a:xfrm>
            <a:off x="4890171" y="1984613"/>
            <a:ext cx="261387" cy="0"/>
          </a:xfrm>
          <a:prstGeom prst="straightConnector1">
            <a:avLst/>
          </a:prstGeom>
          <a:noFill/>
          <a:ln w="12700" cap="flat" cmpd="sng" algn="ctr">
            <a:solidFill>
              <a:srgbClr val="9E9E9E"/>
            </a:solidFill>
            <a:prstDash val="solid"/>
            <a:miter lim="800000"/>
            <a:tailEnd type="triangle"/>
          </a:ln>
          <a:effectLst/>
        </p:spPr>
      </p:cxnSp>
      <p:grpSp>
        <p:nvGrpSpPr>
          <p:cNvPr id="125" name="グループ化 124">
            <a:extLst>
              <a:ext uri="{FF2B5EF4-FFF2-40B4-BE49-F238E27FC236}">
                <a16:creationId xmlns:a16="http://schemas.microsoft.com/office/drawing/2014/main" id="{4E796AD8-05F9-8498-4EB1-BE718A147E54}"/>
              </a:ext>
            </a:extLst>
          </p:cNvPr>
          <p:cNvGrpSpPr/>
          <p:nvPr/>
        </p:nvGrpSpPr>
        <p:grpSpPr>
          <a:xfrm>
            <a:off x="4115528" y="3604013"/>
            <a:ext cx="785196" cy="268287"/>
            <a:chOff x="2790602" y="5235534"/>
            <a:chExt cx="785196" cy="268287"/>
          </a:xfrm>
          <a:solidFill>
            <a:schemeClr val="bg1"/>
          </a:solidFill>
        </p:grpSpPr>
        <p:cxnSp>
          <p:nvCxnSpPr>
            <p:cNvPr id="126" name="直線矢印コネクタ 125">
              <a:extLst>
                <a:ext uri="{FF2B5EF4-FFF2-40B4-BE49-F238E27FC236}">
                  <a16:creationId xmlns:a16="http://schemas.microsoft.com/office/drawing/2014/main" id="{64E151BE-7939-9EBC-9E5B-464BF2AF09C3}"/>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27" name="正方形/長方形 126">
              <a:extLst>
                <a:ext uri="{FF2B5EF4-FFF2-40B4-BE49-F238E27FC236}">
                  <a16:creationId xmlns:a16="http://schemas.microsoft.com/office/drawing/2014/main" id="{7C1B8B07-6130-725A-F0D3-5F5593588F10}"/>
                </a:ext>
              </a:extLst>
            </p:cNvPr>
            <p:cNvSpPr/>
            <p:nvPr/>
          </p:nvSpPr>
          <p:spPr bwMode="gray">
            <a:xfrm>
              <a:off x="2951566"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3</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組</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28" name="正方形/長方形 127">
            <a:extLst>
              <a:ext uri="{FF2B5EF4-FFF2-40B4-BE49-F238E27FC236}">
                <a16:creationId xmlns:a16="http://schemas.microsoft.com/office/drawing/2014/main" id="{B50030C7-A431-F493-B21B-2380189C730F}"/>
              </a:ext>
            </a:extLst>
          </p:cNvPr>
          <p:cNvSpPr/>
          <p:nvPr/>
        </p:nvSpPr>
        <p:spPr bwMode="gray">
          <a:xfrm>
            <a:off x="4129198" y="4568375"/>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29" name="四角形: 角を丸くする 128">
            <a:extLst>
              <a:ext uri="{FF2B5EF4-FFF2-40B4-BE49-F238E27FC236}">
                <a16:creationId xmlns:a16="http://schemas.microsoft.com/office/drawing/2014/main" id="{F8466AD8-3AFF-FA52-C9A2-021CC21EA63E}"/>
              </a:ext>
            </a:extLst>
          </p:cNvPr>
          <p:cNvSpPr/>
          <p:nvPr/>
        </p:nvSpPr>
        <p:spPr bwMode="gray">
          <a:xfrm>
            <a:off x="4110160" y="1714615"/>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商品選択</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900" kern="0">
                <a:solidFill>
                  <a:prstClr val="black"/>
                </a:solidFill>
                <a:latin typeface="Meiryo UI" panose="020B0604030504040204" pitchFamily="50" charset="-128"/>
                <a:ea typeface="Meiryo UI" panose="020B0604030504040204" pitchFamily="50" charset="-128"/>
                <a:cs typeface="Arial" pitchFamily="34" charset="0"/>
              </a:rPr>
              <a:t>（セルフサービス）</a:t>
            </a:r>
            <a:endParaRPr kumimoji="0" lang="en-US" altLang="ja-JP" sz="9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130" name="正方形/長方形 129">
            <a:extLst>
              <a:ext uri="{FF2B5EF4-FFF2-40B4-BE49-F238E27FC236}">
                <a16:creationId xmlns:a16="http://schemas.microsoft.com/office/drawing/2014/main" id="{2AA4B3C7-BAAD-B899-2323-A2D71B556167}"/>
              </a:ext>
            </a:extLst>
          </p:cNvPr>
          <p:cNvSpPr/>
          <p:nvPr/>
        </p:nvSpPr>
        <p:spPr>
          <a:xfrm>
            <a:off x="3947016" y="1328310"/>
            <a:ext cx="5524876" cy="3513484"/>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a:extLst>
              <a:ext uri="{FF2B5EF4-FFF2-40B4-BE49-F238E27FC236}">
                <a16:creationId xmlns:a16="http://schemas.microsoft.com/office/drawing/2014/main" id="{915FC5B0-5246-429D-7DC5-6EFD1AFD3661}"/>
              </a:ext>
            </a:extLst>
          </p:cNvPr>
          <p:cNvSpPr/>
          <p:nvPr/>
        </p:nvSpPr>
        <p:spPr bwMode="gray">
          <a:xfrm>
            <a:off x="7184907"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問合せ</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対応</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32" name="グループ化 131">
            <a:extLst>
              <a:ext uri="{FF2B5EF4-FFF2-40B4-BE49-F238E27FC236}">
                <a16:creationId xmlns:a16="http://schemas.microsoft.com/office/drawing/2014/main" id="{29634108-98DF-8A84-C309-C9A224804054}"/>
              </a:ext>
            </a:extLst>
          </p:cNvPr>
          <p:cNvGrpSpPr/>
          <p:nvPr/>
        </p:nvGrpSpPr>
        <p:grpSpPr>
          <a:xfrm>
            <a:off x="6500438" y="6150946"/>
            <a:ext cx="632497" cy="299218"/>
            <a:chOff x="7241491" y="3334041"/>
            <a:chExt cx="592430" cy="299218"/>
          </a:xfrm>
        </p:grpSpPr>
        <p:cxnSp>
          <p:nvCxnSpPr>
            <p:cNvPr id="133" name="直線矢印コネクタ 132">
              <a:extLst>
                <a:ext uri="{FF2B5EF4-FFF2-40B4-BE49-F238E27FC236}">
                  <a16:creationId xmlns:a16="http://schemas.microsoft.com/office/drawing/2014/main" id="{F1B9F058-F94D-F448-29A5-D5D530BF25F7}"/>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34" name="正方形/長方形 133">
              <a:extLst>
                <a:ext uri="{FF2B5EF4-FFF2-40B4-BE49-F238E27FC236}">
                  <a16:creationId xmlns:a16="http://schemas.microsoft.com/office/drawing/2014/main" id="{D76C46A4-8F12-B13A-4781-E889E4999F32}"/>
                </a:ext>
              </a:extLst>
            </p:cNvPr>
            <p:cNvSpPr/>
            <p:nvPr/>
          </p:nvSpPr>
          <p:spPr bwMode="gray">
            <a:xfrm>
              <a:off x="7241491" y="3334041"/>
              <a:ext cx="592430"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10</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35" name="正方形/長方形 134">
            <a:extLst>
              <a:ext uri="{FF2B5EF4-FFF2-40B4-BE49-F238E27FC236}">
                <a16:creationId xmlns:a16="http://schemas.microsoft.com/office/drawing/2014/main" id="{A7A088D0-DB7A-7AF5-7964-CD6E166B0D34}"/>
              </a:ext>
            </a:extLst>
          </p:cNvPr>
          <p:cNvSpPr/>
          <p:nvPr/>
        </p:nvSpPr>
        <p:spPr bwMode="gray">
          <a:xfrm>
            <a:off x="7187492"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39" name="正方形/長方形 138">
            <a:extLst>
              <a:ext uri="{FF2B5EF4-FFF2-40B4-BE49-F238E27FC236}">
                <a16:creationId xmlns:a16="http://schemas.microsoft.com/office/drawing/2014/main" id="{85752222-4EAE-3477-7DF3-96FD0227C846}"/>
              </a:ext>
            </a:extLst>
          </p:cNvPr>
          <p:cNvSpPr/>
          <p:nvPr/>
        </p:nvSpPr>
        <p:spPr bwMode="gray">
          <a:xfrm>
            <a:off x="7187492" y="2081738"/>
            <a:ext cx="739991" cy="189524"/>
          </a:xfrm>
          <a:prstGeom prst="rect">
            <a:avLst/>
          </a:prstGeom>
          <a:solidFill>
            <a:schemeClr val="accent6">
              <a:lumMod val="20000"/>
              <a:lumOff val="80000"/>
              <a:alpha val="50196"/>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kern="0">
                <a:solidFill>
                  <a:prstClr val="black"/>
                </a:solidFill>
                <a:latin typeface="Meiryo UI" panose="020B0604030504040204" pitchFamily="50" charset="-128"/>
                <a:ea typeface="Meiryo UI" panose="020B0604030504040204" pitchFamily="50" charset="-128"/>
                <a:cs typeface="Arial" pitchFamily="34" charset="0"/>
              </a:rPr>
              <a:t>5</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a:t>
            </a:r>
            <a:endPar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40" name="正方形/長方形 139">
            <a:extLst>
              <a:ext uri="{FF2B5EF4-FFF2-40B4-BE49-F238E27FC236}">
                <a16:creationId xmlns:a16="http://schemas.microsoft.com/office/drawing/2014/main" id="{9101A886-E0E4-FB94-98EE-0DE3F6F2BF94}"/>
              </a:ext>
            </a:extLst>
          </p:cNvPr>
          <p:cNvSpPr/>
          <p:nvPr/>
        </p:nvSpPr>
        <p:spPr bwMode="gray">
          <a:xfrm>
            <a:off x="8295848"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設定変更</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（商品登録）</a:t>
            </a:r>
          </a:p>
        </p:txBody>
      </p:sp>
      <p:grpSp>
        <p:nvGrpSpPr>
          <p:cNvPr id="146" name="グループ化 145">
            <a:extLst>
              <a:ext uri="{FF2B5EF4-FFF2-40B4-BE49-F238E27FC236}">
                <a16:creationId xmlns:a16="http://schemas.microsoft.com/office/drawing/2014/main" id="{2D30C39C-071F-5A9E-541E-5F2EFCC57335}"/>
              </a:ext>
            </a:extLst>
          </p:cNvPr>
          <p:cNvGrpSpPr/>
          <p:nvPr/>
        </p:nvGrpSpPr>
        <p:grpSpPr>
          <a:xfrm>
            <a:off x="8280923" y="2351878"/>
            <a:ext cx="745162" cy="243204"/>
            <a:chOff x="7272176" y="3390055"/>
            <a:chExt cx="531257" cy="243204"/>
          </a:xfrm>
        </p:grpSpPr>
        <p:cxnSp>
          <p:nvCxnSpPr>
            <p:cNvPr id="147" name="直線矢印コネクタ 146">
              <a:extLst>
                <a:ext uri="{FF2B5EF4-FFF2-40B4-BE49-F238E27FC236}">
                  <a16:creationId xmlns:a16="http://schemas.microsoft.com/office/drawing/2014/main" id="{8E3E836A-3163-41D2-59B6-585DC28614DA}"/>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48" name="正方形/長方形 147">
              <a:extLst>
                <a:ext uri="{FF2B5EF4-FFF2-40B4-BE49-F238E27FC236}">
                  <a16:creationId xmlns:a16="http://schemas.microsoft.com/office/drawing/2014/main" id="{412A7F3D-F919-CF31-66DA-D8AFAA0CE038}"/>
                </a:ext>
              </a:extLst>
            </p:cNvPr>
            <p:cNvSpPr/>
            <p:nvPr/>
          </p:nvSpPr>
          <p:spPr bwMode="gray">
            <a:xfrm>
              <a:off x="7310558"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20</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49" name="正方形/長方形 148">
            <a:extLst>
              <a:ext uri="{FF2B5EF4-FFF2-40B4-BE49-F238E27FC236}">
                <a16:creationId xmlns:a16="http://schemas.microsoft.com/office/drawing/2014/main" id="{CE8F0A95-C939-FE80-2EA5-8BEB3C7D2272}"/>
              </a:ext>
            </a:extLst>
          </p:cNvPr>
          <p:cNvSpPr/>
          <p:nvPr/>
        </p:nvSpPr>
        <p:spPr bwMode="gray">
          <a:xfrm>
            <a:off x="8267560" y="2081738"/>
            <a:ext cx="739991" cy="189524"/>
          </a:xfrm>
          <a:prstGeom prst="rect">
            <a:avLst/>
          </a:prstGeom>
          <a:solidFill>
            <a:schemeClr val="accent6">
              <a:lumMod val="20000"/>
              <a:lumOff val="80000"/>
              <a:alpha val="50196"/>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4</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年</a:t>
            </a:r>
          </a:p>
        </p:txBody>
      </p:sp>
      <p:sp>
        <p:nvSpPr>
          <p:cNvPr id="150" name="正方形/長方形 149">
            <a:extLst>
              <a:ext uri="{FF2B5EF4-FFF2-40B4-BE49-F238E27FC236}">
                <a16:creationId xmlns:a16="http://schemas.microsoft.com/office/drawing/2014/main" id="{7D95A66C-808E-3B83-2423-FF03C3E2860E}"/>
              </a:ext>
            </a:extLst>
          </p:cNvPr>
          <p:cNvSpPr/>
          <p:nvPr/>
        </p:nvSpPr>
        <p:spPr bwMode="gray">
          <a:xfrm>
            <a:off x="8305731"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y3</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151" name="直線コネクタ 150">
            <a:extLst>
              <a:ext uri="{FF2B5EF4-FFF2-40B4-BE49-F238E27FC236}">
                <a16:creationId xmlns:a16="http://schemas.microsoft.com/office/drawing/2014/main" id="{45AE5762-063C-AC68-00F5-7B722344BF77}"/>
              </a:ext>
            </a:extLst>
          </p:cNvPr>
          <p:cNvCxnSpPr>
            <a:cxnSpLocks/>
          </p:cNvCxnSpPr>
          <p:nvPr/>
        </p:nvCxnSpPr>
        <p:spPr>
          <a:xfrm flipV="1">
            <a:off x="8104048" y="2081738"/>
            <a:ext cx="0" cy="139243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2" name="正方形/長方形 151">
            <a:extLst>
              <a:ext uri="{FF2B5EF4-FFF2-40B4-BE49-F238E27FC236}">
                <a16:creationId xmlns:a16="http://schemas.microsoft.com/office/drawing/2014/main" id="{C272B408-D1DF-9C82-76F9-2D798FB2EC61}"/>
              </a:ext>
            </a:extLst>
          </p:cNvPr>
          <p:cNvSpPr/>
          <p:nvPr/>
        </p:nvSpPr>
        <p:spPr bwMode="gray">
          <a:xfrm>
            <a:off x="169486" y="5316657"/>
            <a:ext cx="274226"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入</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a:t>
            </a:r>
          </a:p>
        </p:txBody>
      </p:sp>
      <p:sp>
        <p:nvSpPr>
          <p:cNvPr id="153" name="正方形/長方形 152">
            <a:extLst>
              <a:ext uri="{FF2B5EF4-FFF2-40B4-BE49-F238E27FC236}">
                <a16:creationId xmlns:a16="http://schemas.microsoft.com/office/drawing/2014/main" id="{0FA441F3-AADA-1A7A-CBAD-26937CB12FC6}"/>
              </a:ext>
            </a:extLst>
          </p:cNvPr>
          <p:cNvSpPr/>
          <p:nvPr/>
        </p:nvSpPr>
        <p:spPr bwMode="gray">
          <a:xfrm>
            <a:off x="169486" y="7562420"/>
            <a:ext cx="274226" cy="1826175"/>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導</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入</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前</a:t>
            </a:r>
          </a:p>
        </p:txBody>
      </p:sp>
      <p:sp>
        <p:nvSpPr>
          <p:cNvPr id="154" name="正方形/長方形 153">
            <a:extLst>
              <a:ext uri="{FF2B5EF4-FFF2-40B4-BE49-F238E27FC236}">
                <a16:creationId xmlns:a16="http://schemas.microsoft.com/office/drawing/2014/main" id="{AAA89D46-114A-9E76-D157-2AD9EA6D3EBF}"/>
              </a:ext>
            </a:extLst>
          </p:cNvPr>
          <p:cNvSpPr/>
          <p:nvPr/>
        </p:nvSpPr>
        <p:spPr bwMode="gray">
          <a:xfrm>
            <a:off x="500064" y="5316657"/>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155" name="正方形/長方形 154">
            <a:extLst>
              <a:ext uri="{FF2B5EF4-FFF2-40B4-BE49-F238E27FC236}">
                <a16:creationId xmlns:a16="http://schemas.microsoft.com/office/drawing/2014/main" id="{491E542F-4203-EBBD-5F6A-E82BD917F94A}"/>
              </a:ext>
            </a:extLst>
          </p:cNvPr>
          <p:cNvSpPr/>
          <p:nvPr/>
        </p:nvSpPr>
        <p:spPr bwMode="gray">
          <a:xfrm>
            <a:off x="500064" y="6371166"/>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56" name="正方形/長方形 155">
            <a:extLst>
              <a:ext uri="{FF2B5EF4-FFF2-40B4-BE49-F238E27FC236}">
                <a16:creationId xmlns:a16="http://schemas.microsoft.com/office/drawing/2014/main" id="{8EE9ECB8-2DD3-12C9-FBC8-0547DAEAD5FE}"/>
              </a:ext>
            </a:extLst>
          </p:cNvPr>
          <p:cNvSpPr/>
          <p:nvPr/>
        </p:nvSpPr>
        <p:spPr>
          <a:xfrm>
            <a:off x="9588782" y="5226584"/>
            <a:ext cx="2967830" cy="4205407"/>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テキスト ボックス 156">
            <a:extLst>
              <a:ext uri="{FF2B5EF4-FFF2-40B4-BE49-F238E27FC236}">
                <a16:creationId xmlns:a16="http://schemas.microsoft.com/office/drawing/2014/main" id="{58A29D39-311D-F047-C46C-8D617A08D22F}"/>
              </a:ext>
            </a:extLst>
          </p:cNvPr>
          <p:cNvSpPr txBox="1"/>
          <p:nvPr/>
        </p:nvSpPr>
        <p:spPr>
          <a:xfrm>
            <a:off x="9588781" y="4949586"/>
            <a:ext cx="2967832" cy="276999"/>
          </a:xfrm>
          <a:prstGeom prst="rect">
            <a:avLst/>
          </a:prstGeom>
          <a:solidFill>
            <a:srgbClr val="FEECF8"/>
          </a:solidFill>
          <a:ln w="12700">
            <a:solidFill>
              <a:schemeClr val="tx1"/>
            </a:solidFill>
          </a:ln>
        </p:spPr>
        <p:txBody>
          <a:bodyPr wrap="square">
            <a:spAutoFit/>
          </a:bodyPr>
          <a:lstStyle/>
          <a:p>
            <a:pPr algn="ctr"/>
            <a:r>
              <a:rPr kumimoji="1" lang="ja-JP" altLang="en-US" sz="1200" b="1" dirty="0">
                <a:latin typeface="+mn-ea"/>
              </a:rPr>
              <a:t>■簡易化・デジタル化</a:t>
            </a:r>
            <a:r>
              <a:rPr lang="ja-JP" altLang="en-US" sz="900" b="1" dirty="0">
                <a:latin typeface="+mn-ea"/>
              </a:rPr>
              <a:t>による</a:t>
            </a:r>
            <a:r>
              <a:rPr kumimoji="1" lang="ja-JP" altLang="en-US" sz="900" b="1" dirty="0">
                <a:latin typeface="+mn-ea"/>
              </a:rPr>
              <a:t>人手作業の削減</a:t>
            </a:r>
            <a:endParaRPr kumimoji="1" lang="en-US" altLang="ja-JP" sz="1200" b="1" dirty="0">
              <a:latin typeface="+mn-ea"/>
            </a:endParaRPr>
          </a:p>
        </p:txBody>
      </p:sp>
      <p:sp>
        <p:nvSpPr>
          <p:cNvPr id="158" name="正方形/長方形 157">
            <a:extLst>
              <a:ext uri="{FF2B5EF4-FFF2-40B4-BE49-F238E27FC236}">
                <a16:creationId xmlns:a16="http://schemas.microsoft.com/office/drawing/2014/main" id="{485F8812-CEAA-895F-98E3-0247D74B93B8}"/>
              </a:ext>
            </a:extLst>
          </p:cNvPr>
          <p:cNvSpPr/>
          <p:nvPr/>
        </p:nvSpPr>
        <p:spPr bwMode="gray">
          <a:xfrm>
            <a:off x="10735352" y="8161486"/>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159" name="コネクタ: カギ線 158">
            <a:extLst>
              <a:ext uri="{FF2B5EF4-FFF2-40B4-BE49-F238E27FC236}">
                <a16:creationId xmlns:a16="http://schemas.microsoft.com/office/drawing/2014/main" id="{BEC51D29-3453-863A-8197-4DF50A8A7996}"/>
              </a:ext>
            </a:extLst>
          </p:cNvPr>
          <p:cNvCxnSpPr>
            <a:cxnSpLocks/>
            <a:stCxn id="164" idx="3"/>
            <a:endCxn id="163" idx="1"/>
          </p:cNvCxnSpPr>
          <p:nvPr/>
        </p:nvCxnSpPr>
        <p:spPr>
          <a:xfrm flipV="1">
            <a:off x="10471108" y="5899665"/>
            <a:ext cx="249061" cy="928600"/>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160" name="グループ化 159">
            <a:extLst>
              <a:ext uri="{FF2B5EF4-FFF2-40B4-BE49-F238E27FC236}">
                <a16:creationId xmlns:a16="http://schemas.microsoft.com/office/drawing/2014/main" id="{89C4E57D-27C5-1BAA-8DCC-670F39549E7C}"/>
              </a:ext>
            </a:extLst>
          </p:cNvPr>
          <p:cNvGrpSpPr/>
          <p:nvPr/>
        </p:nvGrpSpPr>
        <p:grpSpPr>
          <a:xfrm>
            <a:off x="10730167" y="7776382"/>
            <a:ext cx="785196" cy="268287"/>
            <a:chOff x="2790602" y="5235534"/>
            <a:chExt cx="785196" cy="268287"/>
          </a:xfrm>
          <a:solidFill>
            <a:schemeClr val="bg1"/>
          </a:solidFill>
        </p:grpSpPr>
        <p:cxnSp>
          <p:nvCxnSpPr>
            <p:cNvPr id="161" name="直線矢印コネクタ 160">
              <a:extLst>
                <a:ext uri="{FF2B5EF4-FFF2-40B4-BE49-F238E27FC236}">
                  <a16:creationId xmlns:a16="http://schemas.microsoft.com/office/drawing/2014/main" id="{527C043B-A6B8-D2C7-85FB-E8B847F335B0}"/>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62" name="正方形/長方形 161">
              <a:extLst>
                <a:ext uri="{FF2B5EF4-FFF2-40B4-BE49-F238E27FC236}">
                  <a16:creationId xmlns:a16="http://schemas.microsoft.com/office/drawing/2014/main" id="{89C6B94F-C0E7-0308-728C-DEBF61E3D830}"/>
                </a:ext>
              </a:extLst>
            </p:cNvPr>
            <p:cNvSpPr/>
            <p:nvPr/>
          </p:nvSpPr>
          <p:spPr bwMode="gray">
            <a:xfrm>
              <a:off x="2847371" y="5235534"/>
              <a:ext cx="671659"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120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63" name="四角形: 角を丸くする 162">
            <a:extLst>
              <a:ext uri="{FF2B5EF4-FFF2-40B4-BE49-F238E27FC236}">
                <a16:creationId xmlns:a16="http://schemas.microsoft.com/office/drawing/2014/main" id="{74E9CFC3-6286-818F-5EA5-527CFAE99694}"/>
              </a:ext>
            </a:extLst>
          </p:cNvPr>
          <p:cNvSpPr/>
          <p:nvPr/>
        </p:nvSpPr>
        <p:spPr bwMode="gray">
          <a:xfrm>
            <a:off x="10720169" y="5629667"/>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164" name="正方形/長方形 163">
            <a:extLst>
              <a:ext uri="{FF2B5EF4-FFF2-40B4-BE49-F238E27FC236}">
                <a16:creationId xmlns:a16="http://schemas.microsoft.com/office/drawing/2014/main" id="{11D1F829-CE65-03B3-360F-3195F7A633BC}"/>
              </a:ext>
            </a:extLst>
          </p:cNvPr>
          <p:cNvSpPr/>
          <p:nvPr/>
        </p:nvSpPr>
        <p:spPr bwMode="gray">
          <a:xfrm>
            <a:off x="9731117" y="6558267"/>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機器設定</a:t>
            </a:r>
          </a:p>
        </p:txBody>
      </p:sp>
      <p:grpSp>
        <p:nvGrpSpPr>
          <p:cNvPr id="165" name="グループ化 164">
            <a:extLst>
              <a:ext uri="{FF2B5EF4-FFF2-40B4-BE49-F238E27FC236}">
                <a16:creationId xmlns:a16="http://schemas.microsoft.com/office/drawing/2014/main" id="{54D9F88B-7D62-4758-623E-845A06340EF6}"/>
              </a:ext>
            </a:extLst>
          </p:cNvPr>
          <p:cNvGrpSpPr/>
          <p:nvPr/>
        </p:nvGrpSpPr>
        <p:grpSpPr>
          <a:xfrm>
            <a:off x="9728539" y="6250152"/>
            <a:ext cx="752638" cy="243204"/>
            <a:chOff x="2856500" y="3390055"/>
            <a:chExt cx="792206" cy="243204"/>
          </a:xfrm>
        </p:grpSpPr>
        <p:cxnSp>
          <p:nvCxnSpPr>
            <p:cNvPr id="166" name="直線矢印コネクタ 165">
              <a:extLst>
                <a:ext uri="{FF2B5EF4-FFF2-40B4-BE49-F238E27FC236}">
                  <a16:creationId xmlns:a16="http://schemas.microsoft.com/office/drawing/2014/main" id="{0ADE08C9-BF0C-37EA-A493-8F9BE68D90B6}"/>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167" name="正方形/長方形 166">
              <a:extLst>
                <a:ext uri="{FF2B5EF4-FFF2-40B4-BE49-F238E27FC236}">
                  <a16:creationId xmlns:a16="http://schemas.microsoft.com/office/drawing/2014/main" id="{484190EE-7E78-7B82-6452-A869769BEE7B}"/>
                </a:ext>
              </a:extLst>
            </p:cNvPr>
            <p:cNvSpPr/>
            <p:nvPr/>
          </p:nvSpPr>
          <p:spPr bwMode="gray">
            <a:xfrm>
              <a:off x="2943182"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15</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68" name="正方形/長方形 167">
            <a:extLst>
              <a:ext uri="{FF2B5EF4-FFF2-40B4-BE49-F238E27FC236}">
                <a16:creationId xmlns:a16="http://schemas.microsoft.com/office/drawing/2014/main" id="{540C24E5-7BA1-59B2-F511-EF032FA946B7}"/>
              </a:ext>
            </a:extLst>
          </p:cNvPr>
          <p:cNvSpPr/>
          <p:nvPr/>
        </p:nvSpPr>
        <p:spPr bwMode="gray">
          <a:xfrm>
            <a:off x="10743836" y="8740744"/>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69" name="正方形/長方形 168">
            <a:extLst>
              <a:ext uri="{FF2B5EF4-FFF2-40B4-BE49-F238E27FC236}">
                <a16:creationId xmlns:a16="http://schemas.microsoft.com/office/drawing/2014/main" id="{8BCC4F44-38E3-E720-DFAE-6F27D656F02F}"/>
              </a:ext>
            </a:extLst>
          </p:cNvPr>
          <p:cNvSpPr/>
          <p:nvPr/>
        </p:nvSpPr>
        <p:spPr bwMode="gray">
          <a:xfrm>
            <a:off x="9728595"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70" name="正方形/長方形 169">
            <a:extLst>
              <a:ext uri="{FF2B5EF4-FFF2-40B4-BE49-F238E27FC236}">
                <a16:creationId xmlns:a16="http://schemas.microsoft.com/office/drawing/2014/main" id="{779C3CA1-FE55-A170-AFF0-10A9EFCBC615}"/>
              </a:ext>
            </a:extLst>
          </p:cNvPr>
          <p:cNvSpPr/>
          <p:nvPr/>
        </p:nvSpPr>
        <p:spPr bwMode="gray">
          <a:xfrm>
            <a:off x="10740179" y="6558267"/>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（一部）</a:t>
            </a:r>
            <a:endParaRPr kumimoji="0" lang="en-US" altLang="ja-JP" sz="120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立合</a:t>
            </a:r>
          </a:p>
        </p:txBody>
      </p:sp>
      <p:sp>
        <p:nvSpPr>
          <p:cNvPr id="171" name="正方形/長方形 170">
            <a:extLst>
              <a:ext uri="{FF2B5EF4-FFF2-40B4-BE49-F238E27FC236}">
                <a16:creationId xmlns:a16="http://schemas.microsoft.com/office/drawing/2014/main" id="{A2AA9C86-2649-F688-16EE-B00E4D600845}"/>
              </a:ext>
            </a:extLst>
          </p:cNvPr>
          <p:cNvSpPr/>
          <p:nvPr/>
        </p:nvSpPr>
        <p:spPr bwMode="gray">
          <a:xfrm>
            <a:off x="496197" y="7560392"/>
            <a:ext cx="276354" cy="1826171"/>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73" name="正方形/長方形 172">
            <a:extLst>
              <a:ext uri="{FF2B5EF4-FFF2-40B4-BE49-F238E27FC236}">
                <a16:creationId xmlns:a16="http://schemas.microsoft.com/office/drawing/2014/main" id="{546A7D09-1999-5D64-4D4B-98BCA7857779}"/>
              </a:ext>
            </a:extLst>
          </p:cNvPr>
          <p:cNvSpPr/>
          <p:nvPr/>
        </p:nvSpPr>
        <p:spPr bwMode="gray">
          <a:xfrm>
            <a:off x="3987293" y="7560392"/>
            <a:ext cx="276354" cy="866999"/>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74" name="正方形/長方形 173">
            <a:extLst>
              <a:ext uri="{FF2B5EF4-FFF2-40B4-BE49-F238E27FC236}">
                <a16:creationId xmlns:a16="http://schemas.microsoft.com/office/drawing/2014/main" id="{813AC650-3CEB-B5AE-9E47-092BD39FCF4A}"/>
              </a:ext>
            </a:extLst>
          </p:cNvPr>
          <p:cNvSpPr/>
          <p:nvPr/>
        </p:nvSpPr>
        <p:spPr bwMode="gray">
          <a:xfrm>
            <a:off x="3987293" y="8485362"/>
            <a:ext cx="276354" cy="906257"/>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76" name="正方形/長方形 175">
            <a:extLst>
              <a:ext uri="{FF2B5EF4-FFF2-40B4-BE49-F238E27FC236}">
                <a16:creationId xmlns:a16="http://schemas.microsoft.com/office/drawing/2014/main" id="{E19191F9-A17D-87DE-229E-8AFCD51861C7}"/>
              </a:ext>
            </a:extLst>
          </p:cNvPr>
          <p:cNvSpPr/>
          <p:nvPr/>
        </p:nvSpPr>
        <p:spPr bwMode="gray">
          <a:xfrm>
            <a:off x="11709382" y="8161486"/>
            <a:ext cx="693325" cy="540000"/>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処理結果</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記録</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77" name="グループ化 176">
            <a:extLst>
              <a:ext uri="{FF2B5EF4-FFF2-40B4-BE49-F238E27FC236}">
                <a16:creationId xmlns:a16="http://schemas.microsoft.com/office/drawing/2014/main" id="{8B92887F-44EB-2562-E694-4C471B460F76}"/>
              </a:ext>
            </a:extLst>
          </p:cNvPr>
          <p:cNvGrpSpPr/>
          <p:nvPr/>
        </p:nvGrpSpPr>
        <p:grpSpPr>
          <a:xfrm>
            <a:off x="11704197" y="7776382"/>
            <a:ext cx="785196" cy="268287"/>
            <a:chOff x="2790602" y="5235534"/>
            <a:chExt cx="785196" cy="268287"/>
          </a:xfrm>
          <a:solidFill>
            <a:schemeClr val="bg1"/>
          </a:solidFill>
        </p:grpSpPr>
        <p:cxnSp>
          <p:nvCxnSpPr>
            <p:cNvPr id="178" name="直線矢印コネクタ 177">
              <a:extLst>
                <a:ext uri="{FF2B5EF4-FFF2-40B4-BE49-F238E27FC236}">
                  <a16:creationId xmlns:a16="http://schemas.microsoft.com/office/drawing/2014/main" id="{1239E394-1683-C7D5-A46C-0AF29A908484}"/>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79" name="正方形/長方形 178">
              <a:extLst>
                <a:ext uri="{FF2B5EF4-FFF2-40B4-BE49-F238E27FC236}">
                  <a16:creationId xmlns:a16="http://schemas.microsoft.com/office/drawing/2014/main" id="{CBA5C2C2-194D-5863-EDB3-A708A4CA6CAA}"/>
                </a:ext>
              </a:extLst>
            </p:cNvPr>
            <p:cNvSpPr/>
            <p:nvPr/>
          </p:nvSpPr>
          <p:spPr bwMode="gray">
            <a:xfrm>
              <a:off x="2951567"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5</a:t>
              </a:r>
              <a:r>
                <a:rPr kumimoji="0" lang="ja-JP" altLang="en-US"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86" name="正方形/長方形 185">
            <a:extLst>
              <a:ext uri="{FF2B5EF4-FFF2-40B4-BE49-F238E27FC236}">
                <a16:creationId xmlns:a16="http://schemas.microsoft.com/office/drawing/2014/main" id="{E66BCB7F-AB9B-E05A-B931-4B86866F1EFF}"/>
              </a:ext>
            </a:extLst>
          </p:cNvPr>
          <p:cNvSpPr/>
          <p:nvPr/>
        </p:nvSpPr>
        <p:spPr bwMode="gray">
          <a:xfrm>
            <a:off x="11717866" y="8740744"/>
            <a:ext cx="684841"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87" name="正方形/長方形 186">
            <a:extLst>
              <a:ext uri="{FF2B5EF4-FFF2-40B4-BE49-F238E27FC236}">
                <a16:creationId xmlns:a16="http://schemas.microsoft.com/office/drawing/2014/main" id="{0F445497-5D4F-1AFF-88AB-0F80E06DA4AE}"/>
              </a:ext>
            </a:extLst>
          </p:cNvPr>
          <p:cNvSpPr/>
          <p:nvPr/>
        </p:nvSpPr>
        <p:spPr bwMode="gray">
          <a:xfrm>
            <a:off x="11701957" y="6558267"/>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a:t>
            </a: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91" name="グループ化 190">
            <a:extLst>
              <a:ext uri="{FF2B5EF4-FFF2-40B4-BE49-F238E27FC236}">
                <a16:creationId xmlns:a16="http://schemas.microsoft.com/office/drawing/2014/main" id="{FC0BE1C1-81AF-9A7F-C925-0BBCBBF9C9A3}"/>
              </a:ext>
            </a:extLst>
          </p:cNvPr>
          <p:cNvGrpSpPr/>
          <p:nvPr/>
        </p:nvGrpSpPr>
        <p:grpSpPr>
          <a:xfrm>
            <a:off x="11704479" y="6250152"/>
            <a:ext cx="744403" cy="243204"/>
            <a:chOff x="2856500" y="3390055"/>
            <a:chExt cx="792206" cy="243204"/>
          </a:xfrm>
        </p:grpSpPr>
        <p:cxnSp>
          <p:nvCxnSpPr>
            <p:cNvPr id="192" name="直線矢印コネクタ 191">
              <a:extLst>
                <a:ext uri="{FF2B5EF4-FFF2-40B4-BE49-F238E27FC236}">
                  <a16:creationId xmlns:a16="http://schemas.microsoft.com/office/drawing/2014/main" id="{9F0C91C1-385D-6BAD-31B9-07C797703384}"/>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193" name="正方形/長方形 192">
              <a:extLst>
                <a:ext uri="{FF2B5EF4-FFF2-40B4-BE49-F238E27FC236}">
                  <a16:creationId xmlns:a16="http://schemas.microsoft.com/office/drawing/2014/main" id="{7716183E-A374-34C8-07C2-DD6BC476A664}"/>
                </a:ext>
              </a:extLst>
            </p:cNvPr>
            <p:cNvSpPr/>
            <p:nvPr/>
          </p:nvSpPr>
          <p:spPr bwMode="gray">
            <a:xfrm>
              <a:off x="2943182"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98" name="正方形/長方形 197">
            <a:extLst>
              <a:ext uri="{FF2B5EF4-FFF2-40B4-BE49-F238E27FC236}">
                <a16:creationId xmlns:a16="http://schemas.microsoft.com/office/drawing/2014/main" id="{1FB67382-E5FB-8E7A-C244-FAE1C46DE3C7}"/>
              </a:ext>
            </a:extLst>
          </p:cNvPr>
          <p:cNvSpPr/>
          <p:nvPr/>
        </p:nvSpPr>
        <p:spPr bwMode="gray">
          <a:xfrm>
            <a:off x="11699435"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y3</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00" name="コネクタ: カギ線 199">
            <a:extLst>
              <a:ext uri="{FF2B5EF4-FFF2-40B4-BE49-F238E27FC236}">
                <a16:creationId xmlns:a16="http://schemas.microsoft.com/office/drawing/2014/main" id="{AAE4559C-B8EB-5442-20CA-EBDFF1214102}"/>
              </a:ext>
            </a:extLst>
          </p:cNvPr>
          <p:cNvCxnSpPr>
            <a:cxnSpLocks/>
            <a:stCxn id="163" idx="3"/>
            <a:endCxn id="187" idx="1"/>
          </p:cNvCxnSpPr>
          <p:nvPr/>
        </p:nvCxnSpPr>
        <p:spPr>
          <a:xfrm>
            <a:off x="11500180" y="5899665"/>
            <a:ext cx="201777" cy="928600"/>
          </a:xfrm>
          <a:prstGeom prst="bentConnector3">
            <a:avLst>
              <a:gd name="adj1" fmla="val 50000"/>
            </a:avLst>
          </a:prstGeom>
          <a:noFill/>
          <a:ln w="12700" cap="flat" cmpd="sng" algn="ctr">
            <a:solidFill>
              <a:srgbClr val="9E9E9E"/>
            </a:solidFill>
            <a:prstDash val="solid"/>
            <a:miter lim="800000"/>
            <a:tailEnd type="triangle"/>
          </a:ln>
          <a:effectLst/>
        </p:spPr>
      </p:cxnSp>
      <p:sp>
        <p:nvSpPr>
          <p:cNvPr id="201" name="正方形/長方形 200">
            <a:extLst>
              <a:ext uri="{FF2B5EF4-FFF2-40B4-BE49-F238E27FC236}">
                <a16:creationId xmlns:a16="http://schemas.microsoft.com/office/drawing/2014/main" id="{3021CF0F-48B5-CF13-F5B0-8826EFBD7E56}"/>
              </a:ext>
            </a:extLst>
          </p:cNvPr>
          <p:cNvSpPr/>
          <p:nvPr/>
        </p:nvSpPr>
        <p:spPr bwMode="gray">
          <a:xfrm>
            <a:off x="10740178"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03" name="グループ化 202">
            <a:extLst>
              <a:ext uri="{FF2B5EF4-FFF2-40B4-BE49-F238E27FC236}">
                <a16:creationId xmlns:a16="http://schemas.microsoft.com/office/drawing/2014/main" id="{218DCE72-043E-34B0-AD84-7ABC1DF9472D}"/>
              </a:ext>
            </a:extLst>
          </p:cNvPr>
          <p:cNvGrpSpPr/>
          <p:nvPr/>
        </p:nvGrpSpPr>
        <p:grpSpPr>
          <a:xfrm>
            <a:off x="10720169" y="6245394"/>
            <a:ext cx="780011" cy="243204"/>
            <a:chOff x="4089410" y="2398712"/>
            <a:chExt cx="1878277" cy="243204"/>
          </a:xfrm>
        </p:grpSpPr>
        <p:cxnSp>
          <p:nvCxnSpPr>
            <p:cNvPr id="204" name="直線矢印コネクタ 203">
              <a:extLst>
                <a:ext uri="{FF2B5EF4-FFF2-40B4-BE49-F238E27FC236}">
                  <a16:creationId xmlns:a16="http://schemas.microsoft.com/office/drawing/2014/main" id="{C500BD99-ADC8-1234-74E8-676A9B4BA140}"/>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205" name="正方形/長方形 204">
              <a:extLst>
                <a:ext uri="{FF2B5EF4-FFF2-40B4-BE49-F238E27FC236}">
                  <a16:creationId xmlns:a16="http://schemas.microsoft.com/office/drawing/2014/main" id="{3076C556-A9F4-37DD-6889-962027D32DDD}"/>
                </a:ext>
              </a:extLst>
            </p:cNvPr>
            <p:cNvSpPr/>
            <p:nvPr/>
          </p:nvSpPr>
          <p:spPr bwMode="gray">
            <a:xfrm>
              <a:off x="4189550" y="2398712"/>
              <a:ext cx="155737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5</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処理</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cxnSp>
        <p:nvCxnSpPr>
          <p:cNvPr id="206" name="直線矢印コネクタ 205">
            <a:extLst>
              <a:ext uri="{FF2B5EF4-FFF2-40B4-BE49-F238E27FC236}">
                <a16:creationId xmlns:a16="http://schemas.microsoft.com/office/drawing/2014/main" id="{75E1E7DD-4C14-2238-D824-C60C832A53E6}"/>
              </a:ext>
            </a:extLst>
          </p:cNvPr>
          <p:cNvCxnSpPr>
            <a:cxnSpLocks/>
            <a:stCxn id="158" idx="3"/>
            <a:endCxn id="176" idx="1"/>
          </p:cNvCxnSpPr>
          <p:nvPr/>
        </p:nvCxnSpPr>
        <p:spPr>
          <a:xfrm>
            <a:off x="11520548" y="8431486"/>
            <a:ext cx="188834" cy="0"/>
          </a:xfrm>
          <a:prstGeom prst="straightConnector1">
            <a:avLst/>
          </a:prstGeom>
          <a:noFill/>
          <a:ln w="12700" cap="flat" cmpd="sng" algn="ctr">
            <a:solidFill>
              <a:srgbClr val="9E9E9E"/>
            </a:solidFill>
            <a:prstDash val="solid"/>
            <a:miter lim="800000"/>
            <a:tailEnd type="triangle"/>
          </a:ln>
          <a:effectLst/>
        </p:spPr>
      </p:cxnSp>
      <p:cxnSp>
        <p:nvCxnSpPr>
          <p:cNvPr id="207" name="直線矢印コネクタ 206">
            <a:extLst>
              <a:ext uri="{FF2B5EF4-FFF2-40B4-BE49-F238E27FC236}">
                <a16:creationId xmlns:a16="http://schemas.microsoft.com/office/drawing/2014/main" id="{E5ECBF78-F67B-0258-42FA-7C87B70D65D8}"/>
              </a:ext>
            </a:extLst>
          </p:cNvPr>
          <p:cNvCxnSpPr>
            <a:cxnSpLocks/>
            <a:stCxn id="235" idx="3"/>
            <a:endCxn id="158" idx="1"/>
          </p:cNvCxnSpPr>
          <p:nvPr/>
        </p:nvCxnSpPr>
        <p:spPr>
          <a:xfrm flipV="1">
            <a:off x="10468585" y="8431486"/>
            <a:ext cx="266767" cy="2418"/>
          </a:xfrm>
          <a:prstGeom prst="straightConnector1">
            <a:avLst/>
          </a:prstGeom>
          <a:noFill/>
          <a:ln w="12700" cap="flat" cmpd="sng" algn="ctr">
            <a:solidFill>
              <a:srgbClr val="9E9E9E"/>
            </a:solidFill>
            <a:prstDash val="dash"/>
            <a:miter lim="800000"/>
            <a:tailEnd type="triangle"/>
          </a:ln>
          <a:effectLst/>
        </p:spPr>
      </p:cxnSp>
      <p:sp>
        <p:nvSpPr>
          <p:cNvPr id="208" name="正方形/長方形 207">
            <a:extLst>
              <a:ext uri="{FF2B5EF4-FFF2-40B4-BE49-F238E27FC236}">
                <a16:creationId xmlns:a16="http://schemas.microsoft.com/office/drawing/2014/main" id="{F2BB4904-99F9-9BBD-FC31-BE0CECB0A9B8}"/>
              </a:ext>
            </a:extLst>
          </p:cNvPr>
          <p:cNvSpPr/>
          <p:nvPr/>
        </p:nvSpPr>
        <p:spPr bwMode="gray">
          <a:xfrm>
            <a:off x="3988357" y="5316657"/>
            <a:ext cx="274226" cy="996534"/>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09" name="正方形/長方形 208">
            <a:extLst>
              <a:ext uri="{FF2B5EF4-FFF2-40B4-BE49-F238E27FC236}">
                <a16:creationId xmlns:a16="http://schemas.microsoft.com/office/drawing/2014/main" id="{1F7E6250-AC72-5D7E-7B43-EE8F55D9CF9C}"/>
              </a:ext>
            </a:extLst>
          </p:cNvPr>
          <p:cNvSpPr/>
          <p:nvPr/>
        </p:nvSpPr>
        <p:spPr bwMode="gray">
          <a:xfrm>
            <a:off x="3988357" y="6371166"/>
            <a:ext cx="274226" cy="9631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10" name="正方形/長方形 209">
            <a:extLst>
              <a:ext uri="{FF2B5EF4-FFF2-40B4-BE49-F238E27FC236}">
                <a16:creationId xmlns:a16="http://schemas.microsoft.com/office/drawing/2014/main" id="{2378E5C8-602E-1144-10DD-623F975B4A53}"/>
              </a:ext>
            </a:extLst>
          </p:cNvPr>
          <p:cNvSpPr/>
          <p:nvPr/>
        </p:nvSpPr>
        <p:spPr bwMode="gray">
          <a:xfrm>
            <a:off x="4321707" y="7796889"/>
            <a:ext cx="725629" cy="501908"/>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設置準備</a:t>
            </a:r>
            <a:endParaRPr kumimoji="0" lang="en-US" altLang="ja-JP"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11" name="正方形/長方形 210">
            <a:extLst>
              <a:ext uri="{FF2B5EF4-FFF2-40B4-BE49-F238E27FC236}">
                <a16:creationId xmlns:a16="http://schemas.microsoft.com/office/drawing/2014/main" id="{043E0C55-B913-0E3A-61AE-2B7DCEDCD482}"/>
              </a:ext>
            </a:extLst>
          </p:cNvPr>
          <p:cNvSpPr/>
          <p:nvPr/>
        </p:nvSpPr>
        <p:spPr bwMode="gray">
          <a:xfrm>
            <a:off x="4319696" y="6592328"/>
            <a:ext cx="725629" cy="501908"/>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設置準備</a:t>
            </a:r>
            <a:endParaRPr kumimoji="0" lang="en-US" altLang="ja-JP"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12" name="グループ化 211">
            <a:extLst>
              <a:ext uri="{FF2B5EF4-FFF2-40B4-BE49-F238E27FC236}">
                <a16:creationId xmlns:a16="http://schemas.microsoft.com/office/drawing/2014/main" id="{FBD6B2B5-5AC4-3F14-6A4D-74A055CD5DA1}"/>
              </a:ext>
            </a:extLst>
          </p:cNvPr>
          <p:cNvGrpSpPr/>
          <p:nvPr/>
        </p:nvGrpSpPr>
        <p:grpSpPr>
          <a:xfrm>
            <a:off x="5247377" y="6244051"/>
            <a:ext cx="780011" cy="243204"/>
            <a:chOff x="4089410" y="2398712"/>
            <a:chExt cx="1878277" cy="243204"/>
          </a:xfrm>
        </p:grpSpPr>
        <p:cxnSp>
          <p:nvCxnSpPr>
            <p:cNvPr id="213" name="直線矢印コネクタ 212">
              <a:extLst>
                <a:ext uri="{FF2B5EF4-FFF2-40B4-BE49-F238E27FC236}">
                  <a16:creationId xmlns:a16="http://schemas.microsoft.com/office/drawing/2014/main" id="{81E2B938-D7D1-3484-C806-72A2397A84D6}"/>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214" name="正方形/長方形 213">
              <a:extLst>
                <a:ext uri="{FF2B5EF4-FFF2-40B4-BE49-F238E27FC236}">
                  <a16:creationId xmlns:a16="http://schemas.microsoft.com/office/drawing/2014/main" id="{740DBE9F-40EF-2A04-CF82-B7BA33266973}"/>
                </a:ext>
              </a:extLst>
            </p:cNvPr>
            <p:cNvSpPr/>
            <p:nvPr/>
          </p:nvSpPr>
          <p:spPr bwMode="gray">
            <a:xfrm>
              <a:off x="4189550" y="2398712"/>
              <a:ext cx="1512124"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dirty="0">
                  <a:latin typeface="Meiryo UI" panose="020B0604030504040204" pitchFamily="50" charset="-128"/>
                  <a:ea typeface="Meiryo UI" panose="020B0604030504040204" pitchFamily="50" charset="-128"/>
                  <a:cs typeface="Arial" pitchFamily="34" charset="0"/>
                </a:rPr>
                <a:t>60</a:t>
              </a: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sp>
        <p:nvSpPr>
          <p:cNvPr id="215" name="四角形: 角を丸くする 214">
            <a:extLst>
              <a:ext uri="{FF2B5EF4-FFF2-40B4-BE49-F238E27FC236}">
                <a16:creationId xmlns:a16="http://schemas.microsoft.com/office/drawing/2014/main" id="{56961E10-7879-8ECE-953A-336CFEA364DE}"/>
              </a:ext>
            </a:extLst>
          </p:cNvPr>
          <p:cNvSpPr/>
          <p:nvPr/>
        </p:nvSpPr>
        <p:spPr bwMode="gray">
          <a:xfrm>
            <a:off x="5247377" y="5646656"/>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16" name="コネクタ: カギ線 215">
            <a:extLst>
              <a:ext uri="{FF2B5EF4-FFF2-40B4-BE49-F238E27FC236}">
                <a16:creationId xmlns:a16="http://schemas.microsoft.com/office/drawing/2014/main" id="{BBCC7AD8-73B3-B16A-1EBA-0D278BEBA0BD}"/>
              </a:ext>
            </a:extLst>
          </p:cNvPr>
          <p:cNvCxnSpPr>
            <a:cxnSpLocks/>
            <a:stCxn id="211" idx="3"/>
            <a:endCxn id="215" idx="1"/>
          </p:cNvCxnSpPr>
          <p:nvPr/>
        </p:nvCxnSpPr>
        <p:spPr>
          <a:xfrm flipV="1">
            <a:off x="5045325" y="5916654"/>
            <a:ext cx="202052" cy="926628"/>
          </a:xfrm>
          <a:prstGeom prst="bentConnector3">
            <a:avLst>
              <a:gd name="adj1" fmla="val 50000"/>
            </a:avLst>
          </a:prstGeom>
          <a:noFill/>
          <a:ln w="12700" cap="flat" cmpd="sng" algn="ctr">
            <a:solidFill>
              <a:srgbClr val="9E9E9E"/>
            </a:solidFill>
            <a:prstDash val="solid"/>
            <a:miter lim="800000"/>
            <a:tailEnd type="triangle"/>
          </a:ln>
          <a:effectLst/>
        </p:spPr>
      </p:cxnSp>
      <p:sp>
        <p:nvSpPr>
          <p:cNvPr id="217" name="正方形/長方形 216">
            <a:extLst>
              <a:ext uri="{FF2B5EF4-FFF2-40B4-BE49-F238E27FC236}">
                <a16:creationId xmlns:a16="http://schemas.microsoft.com/office/drawing/2014/main" id="{33EC1E64-9CF2-6EAA-025D-4C5F8709FD06}"/>
              </a:ext>
            </a:extLst>
          </p:cNvPr>
          <p:cNvSpPr/>
          <p:nvPr/>
        </p:nvSpPr>
        <p:spPr bwMode="gray">
          <a:xfrm>
            <a:off x="5233218" y="7785032"/>
            <a:ext cx="801991"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人手処理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218" name="グループ化 217">
            <a:extLst>
              <a:ext uri="{FF2B5EF4-FFF2-40B4-BE49-F238E27FC236}">
                <a16:creationId xmlns:a16="http://schemas.microsoft.com/office/drawing/2014/main" id="{1C3D87DD-0580-8F56-31A3-405E07F47B91}"/>
              </a:ext>
            </a:extLst>
          </p:cNvPr>
          <p:cNvGrpSpPr/>
          <p:nvPr/>
        </p:nvGrpSpPr>
        <p:grpSpPr>
          <a:xfrm>
            <a:off x="5277163" y="7399928"/>
            <a:ext cx="720730" cy="268287"/>
            <a:chOff x="2790602" y="5235534"/>
            <a:chExt cx="785196" cy="268287"/>
          </a:xfrm>
          <a:solidFill>
            <a:schemeClr val="bg1"/>
          </a:solidFill>
        </p:grpSpPr>
        <p:cxnSp>
          <p:nvCxnSpPr>
            <p:cNvPr id="219" name="直線矢印コネクタ 218">
              <a:extLst>
                <a:ext uri="{FF2B5EF4-FFF2-40B4-BE49-F238E27FC236}">
                  <a16:creationId xmlns:a16="http://schemas.microsoft.com/office/drawing/2014/main" id="{23CDE0CC-D28B-7BCA-82E7-20E6015038EB}"/>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20" name="正方形/長方形 219">
              <a:extLst>
                <a:ext uri="{FF2B5EF4-FFF2-40B4-BE49-F238E27FC236}">
                  <a16:creationId xmlns:a16="http://schemas.microsoft.com/office/drawing/2014/main" id="{CF4C614D-6B44-1033-3851-750CD32D587D}"/>
                </a:ext>
              </a:extLst>
            </p:cNvPr>
            <p:cNvSpPr/>
            <p:nvPr/>
          </p:nvSpPr>
          <p:spPr bwMode="gray">
            <a:xfrm>
              <a:off x="2817333" y="5235534"/>
              <a:ext cx="731735"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180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21" name="正方形/長方形 220">
            <a:extLst>
              <a:ext uri="{FF2B5EF4-FFF2-40B4-BE49-F238E27FC236}">
                <a16:creationId xmlns:a16="http://schemas.microsoft.com/office/drawing/2014/main" id="{C6AF75B1-31A1-C22A-3D09-E8B804E48219}"/>
              </a:ext>
            </a:extLst>
          </p:cNvPr>
          <p:cNvSpPr/>
          <p:nvPr/>
        </p:nvSpPr>
        <p:spPr bwMode="gray">
          <a:xfrm>
            <a:off x="5233218" y="8611116"/>
            <a:ext cx="801991"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人手処理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22" name="正方形/長方形 221">
            <a:extLst>
              <a:ext uri="{FF2B5EF4-FFF2-40B4-BE49-F238E27FC236}">
                <a16:creationId xmlns:a16="http://schemas.microsoft.com/office/drawing/2014/main" id="{465FE154-E7E4-C6F4-5D27-23EB30C0A5B6}"/>
              </a:ext>
            </a:extLst>
          </p:cNvPr>
          <p:cNvSpPr/>
          <p:nvPr/>
        </p:nvSpPr>
        <p:spPr bwMode="gray">
          <a:xfrm>
            <a:off x="5197114" y="6558268"/>
            <a:ext cx="833054"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機器操作</a:t>
            </a: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立会・確認</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23" name="正方形/長方形 222">
            <a:extLst>
              <a:ext uri="{FF2B5EF4-FFF2-40B4-BE49-F238E27FC236}">
                <a16:creationId xmlns:a16="http://schemas.microsoft.com/office/drawing/2014/main" id="{8D6B414F-E293-D738-2B3A-F4C5DDDF543D}"/>
              </a:ext>
            </a:extLst>
          </p:cNvPr>
          <p:cNvSpPr/>
          <p:nvPr/>
        </p:nvSpPr>
        <p:spPr bwMode="gray">
          <a:xfrm>
            <a:off x="5216912" y="8364522"/>
            <a:ext cx="818297"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24" name="正方形/長方形 223">
            <a:extLst>
              <a:ext uri="{FF2B5EF4-FFF2-40B4-BE49-F238E27FC236}">
                <a16:creationId xmlns:a16="http://schemas.microsoft.com/office/drawing/2014/main" id="{20D09175-66AC-28E0-21D4-9E7BD47B0374}"/>
              </a:ext>
            </a:extLst>
          </p:cNvPr>
          <p:cNvSpPr/>
          <p:nvPr/>
        </p:nvSpPr>
        <p:spPr bwMode="gray">
          <a:xfrm>
            <a:off x="5253403"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25" name="正方形/長方形 224">
            <a:extLst>
              <a:ext uri="{FF2B5EF4-FFF2-40B4-BE49-F238E27FC236}">
                <a16:creationId xmlns:a16="http://schemas.microsoft.com/office/drawing/2014/main" id="{F4595AF6-6662-4C07-2D0C-841003C6CB8E}"/>
              </a:ext>
            </a:extLst>
          </p:cNvPr>
          <p:cNvSpPr/>
          <p:nvPr/>
        </p:nvSpPr>
        <p:spPr bwMode="gray">
          <a:xfrm>
            <a:off x="5216912" y="9196747"/>
            <a:ext cx="818297"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名</a:t>
            </a:r>
          </a:p>
        </p:txBody>
      </p:sp>
      <p:sp>
        <p:nvSpPr>
          <p:cNvPr id="226" name="正方形/長方形 225">
            <a:extLst>
              <a:ext uri="{FF2B5EF4-FFF2-40B4-BE49-F238E27FC236}">
                <a16:creationId xmlns:a16="http://schemas.microsoft.com/office/drawing/2014/main" id="{AFDA2067-4689-1A04-E80F-CC8CCCB50923}"/>
              </a:ext>
            </a:extLst>
          </p:cNvPr>
          <p:cNvSpPr/>
          <p:nvPr/>
        </p:nvSpPr>
        <p:spPr>
          <a:xfrm>
            <a:off x="3945786" y="5226584"/>
            <a:ext cx="5533692" cy="4205408"/>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矢印コネクタ 226">
            <a:extLst>
              <a:ext uri="{FF2B5EF4-FFF2-40B4-BE49-F238E27FC236}">
                <a16:creationId xmlns:a16="http://schemas.microsoft.com/office/drawing/2014/main" id="{EFF3613E-5154-E547-4BB0-68222ACB03F4}"/>
              </a:ext>
            </a:extLst>
          </p:cNvPr>
          <p:cNvCxnSpPr>
            <a:cxnSpLocks/>
            <a:stCxn id="210" idx="3"/>
            <a:endCxn id="217" idx="1"/>
          </p:cNvCxnSpPr>
          <p:nvPr/>
        </p:nvCxnSpPr>
        <p:spPr>
          <a:xfrm>
            <a:off x="5047336" y="8047843"/>
            <a:ext cx="185882" cy="7189"/>
          </a:xfrm>
          <a:prstGeom prst="straightConnector1">
            <a:avLst/>
          </a:prstGeom>
          <a:noFill/>
          <a:ln w="12700" cap="flat" cmpd="sng" algn="ctr">
            <a:solidFill>
              <a:srgbClr val="9E9E9E"/>
            </a:solidFill>
            <a:prstDash val="solid"/>
            <a:miter lim="800000"/>
            <a:tailEnd type="triangle"/>
          </a:ln>
          <a:effectLst/>
        </p:spPr>
      </p:cxnSp>
      <p:cxnSp>
        <p:nvCxnSpPr>
          <p:cNvPr id="228" name="直線コネクタ 227">
            <a:extLst>
              <a:ext uri="{FF2B5EF4-FFF2-40B4-BE49-F238E27FC236}">
                <a16:creationId xmlns:a16="http://schemas.microsoft.com/office/drawing/2014/main" id="{AC172E60-22D9-0AA7-34BE-459CC6DAAA29}"/>
              </a:ext>
            </a:extLst>
          </p:cNvPr>
          <p:cNvCxnSpPr>
            <a:cxnSpLocks/>
          </p:cNvCxnSpPr>
          <p:nvPr/>
        </p:nvCxnSpPr>
        <p:spPr>
          <a:xfrm flipV="1">
            <a:off x="6136974" y="5316657"/>
            <a:ext cx="0" cy="397485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9" name="正方形/長方形 228">
            <a:extLst>
              <a:ext uri="{FF2B5EF4-FFF2-40B4-BE49-F238E27FC236}">
                <a16:creationId xmlns:a16="http://schemas.microsoft.com/office/drawing/2014/main" id="{664832EC-122B-2CCA-4E2F-10186F1D1747}"/>
              </a:ext>
            </a:extLst>
          </p:cNvPr>
          <p:cNvSpPr/>
          <p:nvPr/>
        </p:nvSpPr>
        <p:spPr bwMode="gray">
          <a:xfrm>
            <a:off x="6193986" y="7560392"/>
            <a:ext cx="276354" cy="866999"/>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30" name="正方形/長方形 229">
            <a:extLst>
              <a:ext uri="{FF2B5EF4-FFF2-40B4-BE49-F238E27FC236}">
                <a16:creationId xmlns:a16="http://schemas.microsoft.com/office/drawing/2014/main" id="{0A06AF9A-CBE0-C83F-A794-6738B57D492D}"/>
              </a:ext>
            </a:extLst>
          </p:cNvPr>
          <p:cNvSpPr/>
          <p:nvPr/>
        </p:nvSpPr>
        <p:spPr bwMode="gray">
          <a:xfrm>
            <a:off x="6193986" y="8485362"/>
            <a:ext cx="276354" cy="906257"/>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31" name="正方形/長方形 230">
            <a:extLst>
              <a:ext uri="{FF2B5EF4-FFF2-40B4-BE49-F238E27FC236}">
                <a16:creationId xmlns:a16="http://schemas.microsoft.com/office/drawing/2014/main" id="{0AEB003F-9B23-3640-EB60-084BCE448C74}"/>
              </a:ext>
            </a:extLst>
          </p:cNvPr>
          <p:cNvSpPr/>
          <p:nvPr/>
        </p:nvSpPr>
        <p:spPr bwMode="gray">
          <a:xfrm>
            <a:off x="6195050" y="5316657"/>
            <a:ext cx="274226" cy="996534"/>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32" name="正方形/長方形 231">
            <a:extLst>
              <a:ext uri="{FF2B5EF4-FFF2-40B4-BE49-F238E27FC236}">
                <a16:creationId xmlns:a16="http://schemas.microsoft.com/office/drawing/2014/main" id="{EA189AAA-68C7-31AC-D714-FB642301BFA9}"/>
              </a:ext>
            </a:extLst>
          </p:cNvPr>
          <p:cNvSpPr/>
          <p:nvPr/>
        </p:nvSpPr>
        <p:spPr bwMode="gray">
          <a:xfrm>
            <a:off x="6195050" y="6371166"/>
            <a:ext cx="274226" cy="9631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33" name="テキスト ボックス 232">
            <a:extLst>
              <a:ext uri="{FF2B5EF4-FFF2-40B4-BE49-F238E27FC236}">
                <a16:creationId xmlns:a16="http://schemas.microsoft.com/office/drawing/2014/main" id="{2D3AABAC-4947-E734-E6CF-AABD5E486196}"/>
              </a:ext>
            </a:extLst>
          </p:cNvPr>
          <p:cNvSpPr txBox="1"/>
          <p:nvPr/>
        </p:nvSpPr>
        <p:spPr>
          <a:xfrm>
            <a:off x="3945785" y="4949586"/>
            <a:ext cx="5533683" cy="276999"/>
          </a:xfrm>
          <a:prstGeom prst="rect">
            <a:avLst/>
          </a:prstGeom>
          <a:solidFill>
            <a:schemeClr val="accent6">
              <a:lumMod val="20000"/>
              <a:lumOff val="80000"/>
            </a:schemeClr>
          </a:solidFill>
          <a:ln w="12700">
            <a:solidFill>
              <a:schemeClr val="tx1"/>
            </a:solidFill>
          </a:ln>
        </p:spPr>
        <p:txBody>
          <a:bodyPr wrap="square">
            <a:spAutoFit/>
          </a:bodyPr>
          <a:lstStyle/>
          <a:p>
            <a:pPr algn="ctr"/>
            <a:r>
              <a:rPr kumimoji="1" lang="ja-JP" altLang="en-US" sz="1200" b="1">
                <a:latin typeface="+mn-ea"/>
              </a:rPr>
              <a:t>■高機能化</a:t>
            </a:r>
            <a:r>
              <a:rPr kumimoji="1" lang="ja-JP" altLang="en-US" sz="1050" b="1">
                <a:latin typeface="+mn-ea"/>
              </a:rPr>
              <a:t>による人手作業の削減</a:t>
            </a:r>
            <a:endParaRPr kumimoji="1" lang="en-US" altLang="ja-JP" sz="1200" b="1">
              <a:latin typeface="+mn-ea"/>
            </a:endParaRPr>
          </a:p>
        </p:txBody>
      </p:sp>
      <p:sp>
        <p:nvSpPr>
          <p:cNvPr id="234" name="テキスト ボックス 233">
            <a:extLst>
              <a:ext uri="{FF2B5EF4-FFF2-40B4-BE49-F238E27FC236}">
                <a16:creationId xmlns:a16="http://schemas.microsoft.com/office/drawing/2014/main" id="{3A6BA326-722F-DE78-8C2F-1F1909AA2A89}"/>
              </a:ext>
            </a:extLst>
          </p:cNvPr>
          <p:cNvSpPr txBox="1"/>
          <p:nvPr/>
        </p:nvSpPr>
        <p:spPr>
          <a:xfrm>
            <a:off x="3946950" y="1051311"/>
            <a:ext cx="5524870" cy="276999"/>
          </a:xfrm>
          <a:prstGeom prst="rect">
            <a:avLst/>
          </a:prstGeom>
          <a:solidFill>
            <a:schemeClr val="accent4">
              <a:lumMod val="20000"/>
              <a:lumOff val="80000"/>
            </a:schemeClr>
          </a:solidFill>
          <a:ln w="12700">
            <a:solidFill>
              <a:schemeClr val="tx1"/>
            </a:solidFill>
          </a:ln>
        </p:spPr>
        <p:txBody>
          <a:bodyPr wrap="square">
            <a:spAutoFit/>
          </a:bodyPr>
          <a:lstStyle/>
          <a:p>
            <a:pPr algn="ctr"/>
            <a:r>
              <a:rPr kumimoji="1" lang="ja-JP" altLang="en-US" sz="1200" b="1">
                <a:latin typeface="+mn-ea"/>
              </a:rPr>
              <a:t>■</a:t>
            </a:r>
            <a:r>
              <a:rPr lang="ja-JP" altLang="en-US" sz="1200" b="1">
                <a:latin typeface="+mn-ea"/>
              </a:rPr>
              <a:t>セルフ</a:t>
            </a:r>
            <a:r>
              <a:rPr kumimoji="1" lang="ja-JP" altLang="en-US" sz="1200" b="1">
                <a:latin typeface="+mn-ea"/>
              </a:rPr>
              <a:t>化</a:t>
            </a:r>
            <a:r>
              <a:rPr kumimoji="1" lang="ja-JP" altLang="en-US" sz="1100" b="1">
                <a:latin typeface="+mn-ea"/>
              </a:rPr>
              <a:t>による人手作業の削減（店舗スタッフ等の作業削減）</a:t>
            </a:r>
            <a:endParaRPr kumimoji="1" lang="en-US" altLang="ja-JP" sz="1200" b="1">
              <a:latin typeface="+mn-ea"/>
            </a:endParaRPr>
          </a:p>
        </p:txBody>
      </p:sp>
      <p:sp>
        <p:nvSpPr>
          <p:cNvPr id="235" name="正方形/長方形 234">
            <a:extLst>
              <a:ext uri="{FF2B5EF4-FFF2-40B4-BE49-F238E27FC236}">
                <a16:creationId xmlns:a16="http://schemas.microsoft.com/office/drawing/2014/main" id="{39F3307B-E8E8-691B-007C-D898049A294F}"/>
              </a:ext>
            </a:extLst>
          </p:cNvPr>
          <p:cNvSpPr/>
          <p:nvPr/>
        </p:nvSpPr>
        <p:spPr bwMode="gray">
          <a:xfrm>
            <a:off x="9728594" y="8163906"/>
            <a:ext cx="739991" cy="539995"/>
          </a:xfrm>
          <a:prstGeom prst="rect">
            <a:avLst/>
          </a:prstGeom>
          <a:noFill/>
          <a:ln w="6350">
            <a:solidFill>
              <a:sysClr val="windowText" lastClr="000000">
                <a:lumMod val="65000"/>
                <a:lumOff val="35000"/>
              </a:sysClr>
            </a:solidFill>
            <a:prstDash val="solid"/>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p>
        </p:txBody>
      </p:sp>
      <p:sp>
        <p:nvSpPr>
          <p:cNvPr id="236" name="正方形/長方形 235">
            <a:extLst>
              <a:ext uri="{FF2B5EF4-FFF2-40B4-BE49-F238E27FC236}">
                <a16:creationId xmlns:a16="http://schemas.microsoft.com/office/drawing/2014/main" id="{162B36DD-6850-4E72-A4D2-8CD94101F89C}"/>
              </a:ext>
            </a:extLst>
          </p:cNvPr>
          <p:cNvSpPr/>
          <p:nvPr/>
        </p:nvSpPr>
        <p:spPr bwMode="gray">
          <a:xfrm>
            <a:off x="890601" y="3993492"/>
            <a:ext cx="739991" cy="539995"/>
          </a:xfrm>
          <a:prstGeom prst="rect">
            <a:avLst/>
          </a:prstGeom>
          <a:no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37" name="四角形: 角を丸くする 236">
            <a:extLst>
              <a:ext uri="{FF2B5EF4-FFF2-40B4-BE49-F238E27FC236}">
                <a16:creationId xmlns:a16="http://schemas.microsoft.com/office/drawing/2014/main" id="{CC74364B-DBC1-B52B-1DFA-2CE04308356B}"/>
              </a:ext>
            </a:extLst>
          </p:cNvPr>
          <p:cNvSpPr/>
          <p:nvPr/>
        </p:nvSpPr>
        <p:spPr bwMode="gray">
          <a:xfrm>
            <a:off x="7281218" y="7773115"/>
            <a:ext cx="630474" cy="539995"/>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処理①</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38" name="コネクタ: カギ線 237">
            <a:extLst>
              <a:ext uri="{FF2B5EF4-FFF2-40B4-BE49-F238E27FC236}">
                <a16:creationId xmlns:a16="http://schemas.microsoft.com/office/drawing/2014/main" id="{F91A3D38-98C6-D7EA-EB5A-C0A63E2D4C2E}"/>
              </a:ext>
            </a:extLst>
          </p:cNvPr>
          <p:cNvCxnSpPr>
            <a:cxnSpLocks/>
            <a:stCxn id="240" idx="3"/>
            <a:endCxn id="237" idx="1"/>
          </p:cNvCxnSpPr>
          <p:nvPr/>
        </p:nvCxnSpPr>
        <p:spPr>
          <a:xfrm flipV="1">
            <a:off x="7076116" y="8043113"/>
            <a:ext cx="205102" cy="838003"/>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239" name="コネクタ: カギ線 238">
            <a:extLst>
              <a:ext uri="{FF2B5EF4-FFF2-40B4-BE49-F238E27FC236}">
                <a16:creationId xmlns:a16="http://schemas.microsoft.com/office/drawing/2014/main" id="{4DE1084A-93D3-971B-4A43-C306A8F60B18}"/>
              </a:ext>
            </a:extLst>
          </p:cNvPr>
          <p:cNvCxnSpPr>
            <a:cxnSpLocks/>
            <a:stCxn id="237" idx="3"/>
            <a:endCxn id="241" idx="1"/>
          </p:cNvCxnSpPr>
          <p:nvPr/>
        </p:nvCxnSpPr>
        <p:spPr>
          <a:xfrm>
            <a:off x="7911692" y="8043113"/>
            <a:ext cx="182450" cy="838003"/>
          </a:xfrm>
          <a:prstGeom prst="bentConnector3">
            <a:avLst>
              <a:gd name="adj1" fmla="val 50000"/>
            </a:avLst>
          </a:prstGeom>
          <a:noFill/>
          <a:ln w="12700" cap="flat" cmpd="sng" algn="ctr">
            <a:solidFill>
              <a:srgbClr val="9E9E9E"/>
            </a:solidFill>
            <a:prstDash val="solid"/>
            <a:miter lim="800000"/>
            <a:tailEnd type="triangle"/>
          </a:ln>
          <a:effectLst/>
        </p:spPr>
      </p:cxnSp>
      <p:sp>
        <p:nvSpPr>
          <p:cNvPr id="240" name="正方形/長方形 239">
            <a:extLst>
              <a:ext uri="{FF2B5EF4-FFF2-40B4-BE49-F238E27FC236}">
                <a16:creationId xmlns:a16="http://schemas.microsoft.com/office/drawing/2014/main" id="{ED8CCAB1-946A-CE39-1DF4-5FFEE15FB885}"/>
              </a:ext>
            </a:extLst>
          </p:cNvPr>
          <p:cNvSpPr/>
          <p:nvPr/>
        </p:nvSpPr>
        <p:spPr bwMode="gray">
          <a:xfrm>
            <a:off x="6539360" y="8611116"/>
            <a:ext cx="536756" cy="540000"/>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設置</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41" name="正方形/長方形 240">
            <a:extLst>
              <a:ext uri="{FF2B5EF4-FFF2-40B4-BE49-F238E27FC236}">
                <a16:creationId xmlns:a16="http://schemas.microsoft.com/office/drawing/2014/main" id="{74532431-DD7D-2926-9A9E-9574477E1C93}"/>
              </a:ext>
            </a:extLst>
          </p:cNvPr>
          <p:cNvSpPr/>
          <p:nvPr/>
        </p:nvSpPr>
        <p:spPr bwMode="gray">
          <a:xfrm>
            <a:off x="8094142" y="8611116"/>
            <a:ext cx="53675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運搬</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設置</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42" name="四角形: 角を丸くする 241">
            <a:extLst>
              <a:ext uri="{FF2B5EF4-FFF2-40B4-BE49-F238E27FC236}">
                <a16:creationId xmlns:a16="http://schemas.microsoft.com/office/drawing/2014/main" id="{BB6C0136-7A2C-151A-B68B-D84BBCDC940E}"/>
              </a:ext>
            </a:extLst>
          </p:cNvPr>
          <p:cNvSpPr/>
          <p:nvPr/>
        </p:nvSpPr>
        <p:spPr bwMode="gray">
          <a:xfrm>
            <a:off x="8800848" y="7773115"/>
            <a:ext cx="630474" cy="539995"/>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処理②</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43" name="コネクタ: カギ線 242">
            <a:extLst>
              <a:ext uri="{FF2B5EF4-FFF2-40B4-BE49-F238E27FC236}">
                <a16:creationId xmlns:a16="http://schemas.microsoft.com/office/drawing/2014/main" id="{9EF3EFB9-F5A2-F86F-7DC6-66E48FAC9DAC}"/>
              </a:ext>
            </a:extLst>
          </p:cNvPr>
          <p:cNvCxnSpPr>
            <a:cxnSpLocks/>
            <a:stCxn id="241" idx="3"/>
            <a:endCxn id="242" idx="1"/>
          </p:cNvCxnSpPr>
          <p:nvPr/>
        </p:nvCxnSpPr>
        <p:spPr>
          <a:xfrm flipV="1">
            <a:off x="8630898" y="8043113"/>
            <a:ext cx="169950" cy="838003"/>
          </a:xfrm>
          <a:prstGeom prst="bentConnector3">
            <a:avLst>
              <a:gd name="adj1" fmla="val 50000"/>
            </a:avLst>
          </a:prstGeom>
          <a:noFill/>
          <a:ln w="12700" cap="flat" cmpd="sng" algn="ctr">
            <a:solidFill>
              <a:srgbClr val="9E9E9E"/>
            </a:solidFill>
            <a:prstDash val="solid"/>
            <a:miter lim="800000"/>
            <a:tailEnd type="triangle"/>
          </a:ln>
          <a:effectLst/>
        </p:spPr>
      </p:cxnSp>
      <p:sp>
        <p:nvSpPr>
          <p:cNvPr id="244" name="四角形: 角を丸くする 243">
            <a:extLst>
              <a:ext uri="{FF2B5EF4-FFF2-40B4-BE49-F238E27FC236}">
                <a16:creationId xmlns:a16="http://schemas.microsoft.com/office/drawing/2014/main" id="{B5D32FB1-EC29-DABB-4CAB-1C07A60B7F29}"/>
              </a:ext>
            </a:extLst>
          </p:cNvPr>
          <p:cNvSpPr/>
          <p:nvPr/>
        </p:nvSpPr>
        <p:spPr bwMode="gray">
          <a:xfrm>
            <a:off x="7273598" y="5628246"/>
            <a:ext cx="637937"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①②</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45" name="正方形/長方形 244">
            <a:extLst>
              <a:ext uri="{FF2B5EF4-FFF2-40B4-BE49-F238E27FC236}">
                <a16:creationId xmlns:a16="http://schemas.microsoft.com/office/drawing/2014/main" id="{987FC564-EAC7-9662-3B2B-9AC9126B7968}"/>
              </a:ext>
            </a:extLst>
          </p:cNvPr>
          <p:cNvSpPr/>
          <p:nvPr/>
        </p:nvSpPr>
        <p:spPr bwMode="gray">
          <a:xfrm>
            <a:off x="6539360" y="6585973"/>
            <a:ext cx="536756" cy="540000"/>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設置</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46" name="コネクタ: カギ線 245">
            <a:extLst>
              <a:ext uri="{FF2B5EF4-FFF2-40B4-BE49-F238E27FC236}">
                <a16:creationId xmlns:a16="http://schemas.microsoft.com/office/drawing/2014/main" id="{12067603-8B3B-CEB4-20F9-8BDA2185C6D4}"/>
              </a:ext>
            </a:extLst>
          </p:cNvPr>
          <p:cNvCxnSpPr>
            <a:cxnSpLocks/>
            <a:stCxn id="245" idx="3"/>
            <a:endCxn id="244" idx="1"/>
          </p:cNvCxnSpPr>
          <p:nvPr/>
        </p:nvCxnSpPr>
        <p:spPr>
          <a:xfrm flipV="1">
            <a:off x="7076116" y="5898244"/>
            <a:ext cx="197482" cy="957729"/>
          </a:xfrm>
          <a:prstGeom prst="bentConnector3">
            <a:avLst>
              <a:gd name="adj1" fmla="val 50000"/>
            </a:avLst>
          </a:prstGeom>
          <a:noFill/>
          <a:ln w="6350" cap="flat" cmpd="sng" algn="ctr">
            <a:solidFill>
              <a:srgbClr val="9E9E9E"/>
            </a:solidFill>
            <a:prstDash val="solid"/>
            <a:miter lim="800000"/>
            <a:tailEnd type="triangle"/>
          </a:ln>
          <a:effectLst/>
        </p:spPr>
      </p:cxnSp>
      <p:sp>
        <p:nvSpPr>
          <p:cNvPr id="247" name="正方形/長方形 246">
            <a:extLst>
              <a:ext uri="{FF2B5EF4-FFF2-40B4-BE49-F238E27FC236}">
                <a16:creationId xmlns:a16="http://schemas.microsoft.com/office/drawing/2014/main" id="{97620F12-DD69-E038-5ADE-982F141CFE9A}"/>
              </a:ext>
            </a:extLst>
          </p:cNvPr>
          <p:cNvSpPr/>
          <p:nvPr/>
        </p:nvSpPr>
        <p:spPr bwMode="gray">
          <a:xfrm>
            <a:off x="8094123" y="9196747"/>
            <a:ext cx="53675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48" name="コネクタ: カギ線 247">
            <a:extLst>
              <a:ext uri="{FF2B5EF4-FFF2-40B4-BE49-F238E27FC236}">
                <a16:creationId xmlns:a16="http://schemas.microsoft.com/office/drawing/2014/main" id="{9479FB46-406C-7D19-FA5A-6D81FA9B647B}"/>
              </a:ext>
            </a:extLst>
          </p:cNvPr>
          <p:cNvCxnSpPr>
            <a:cxnSpLocks/>
            <a:stCxn id="244" idx="3"/>
          </p:cNvCxnSpPr>
          <p:nvPr/>
        </p:nvCxnSpPr>
        <p:spPr>
          <a:xfrm>
            <a:off x="7911535" y="5898244"/>
            <a:ext cx="1439582" cy="930022"/>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249" name="グループ化 248">
            <a:extLst>
              <a:ext uri="{FF2B5EF4-FFF2-40B4-BE49-F238E27FC236}">
                <a16:creationId xmlns:a16="http://schemas.microsoft.com/office/drawing/2014/main" id="{807771AE-59C3-7D40-F762-BE8604713E28}"/>
              </a:ext>
            </a:extLst>
          </p:cNvPr>
          <p:cNvGrpSpPr/>
          <p:nvPr/>
        </p:nvGrpSpPr>
        <p:grpSpPr>
          <a:xfrm>
            <a:off x="8101723" y="8234188"/>
            <a:ext cx="567463" cy="268287"/>
            <a:chOff x="2768146" y="5235534"/>
            <a:chExt cx="830114" cy="268287"/>
          </a:xfrm>
          <a:solidFill>
            <a:schemeClr val="bg1"/>
          </a:solidFill>
        </p:grpSpPr>
        <p:cxnSp>
          <p:nvCxnSpPr>
            <p:cNvPr id="250" name="直線矢印コネクタ 249">
              <a:extLst>
                <a:ext uri="{FF2B5EF4-FFF2-40B4-BE49-F238E27FC236}">
                  <a16:creationId xmlns:a16="http://schemas.microsoft.com/office/drawing/2014/main" id="{21E7931A-1B5A-EDE2-24FD-67B3345733A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51" name="正方形/長方形 250">
              <a:extLst>
                <a:ext uri="{FF2B5EF4-FFF2-40B4-BE49-F238E27FC236}">
                  <a16:creationId xmlns:a16="http://schemas.microsoft.com/office/drawing/2014/main" id="{0F71D9D1-9340-E3AF-4BFE-F61C11E92E64}"/>
                </a:ext>
              </a:extLst>
            </p:cNvPr>
            <p:cNvSpPr/>
            <p:nvPr/>
          </p:nvSpPr>
          <p:spPr bwMode="gray">
            <a:xfrm>
              <a:off x="2768146" y="5235534"/>
              <a:ext cx="830114"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10</a:t>
              </a: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252" name="グループ化 251">
            <a:extLst>
              <a:ext uri="{FF2B5EF4-FFF2-40B4-BE49-F238E27FC236}">
                <a16:creationId xmlns:a16="http://schemas.microsoft.com/office/drawing/2014/main" id="{D60CED00-2DEC-9F54-FDEF-72951918F201}"/>
              </a:ext>
            </a:extLst>
          </p:cNvPr>
          <p:cNvGrpSpPr/>
          <p:nvPr/>
        </p:nvGrpSpPr>
        <p:grpSpPr>
          <a:xfrm>
            <a:off x="6533271" y="8234188"/>
            <a:ext cx="567463" cy="268287"/>
            <a:chOff x="2768146" y="5235534"/>
            <a:chExt cx="830114" cy="268287"/>
          </a:xfrm>
          <a:solidFill>
            <a:schemeClr val="bg1"/>
          </a:solidFill>
        </p:grpSpPr>
        <p:cxnSp>
          <p:nvCxnSpPr>
            <p:cNvPr id="253" name="直線矢印コネクタ 252">
              <a:extLst>
                <a:ext uri="{FF2B5EF4-FFF2-40B4-BE49-F238E27FC236}">
                  <a16:creationId xmlns:a16="http://schemas.microsoft.com/office/drawing/2014/main" id="{60282A73-3DEB-0FAD-0C8A-7678944EC6A0}"/>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54" name="正方形/長方形 253">
              <a:extLst>
                <a:ext uri="{FF2B5EF4-FFF2-40B4-BE49-F238E27FC236}">
                  <a16:creationId xmlns:a16="http://schemas.microsoft.com/office/drawing/2014/main" id="{C9B88A9C-1B9A-390F-CF76-D4E71A57C445}"/>
                </a:ext>
              </a:extLst>
            </p:cNvPr>
            <p:cNvSpPr/>
            <p:nvPr/>
          </p:nvSpPr>
          <p:spPr bwMode="gray">
            <a:xfrm>
              <a:off x="2768146" y="5235534"/>
              <a:ext cx="830114"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255" name="グループ化 254">
            <a:extLst>
              <a:ext uri="{FF2B5EF4-FFF2-40B4-BE49-F238E27FC236}">
                <a16:creationId xmlns:a16="http://schemas.microsoft.com/office/drawing/2014/main" id="{A4696799-DDF8-8A98-9437-8A4D3884EBAA}"/>
              </a:ext>
            </a:extLst>
          </p:cNvPr>
          <p:cNvGrpSpPr/>
          <p:nvPr/>
        </p:nvGrpSpPr>
        <p:grpSpPr>
          <a:xfrm>
            <a:off x="7182784" y="2351878"/>
            <a:ext cx="745162" cy="243204"/>
            <a:chOff x="7272176" y="3390055"/>
            <a:chExt cx="531257" cy="243204"/>
          </a:xfrm>
        </p:grpSpPr>
        <p:cxnSp>
          <p:nvCxnSpPr>
            <p:cNvPr id="256" name="直線矢印コネクタ 255">
              <a:extLst>
                <a:ext uri="{FF2B5EF4-FFF2-40B4-BE49-F238E27FC236}">
                  <a16:creationId xmlns:a16="http://schemas.microsoft.com/office/drawing/2014/main" id="{2246E06C-CCDB-E06F-E66E-29D7D92E48D8}"/>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257" name="正方形/長方形 256">
              <a:extLst>
                <a:ext uri="{FF2B5EF4-FFF2-40B4-BE49-F238E27FC236}">
                  <a16:creationId xmlns:a16="http://schemas.microsoft.com/office/drawing/2014/main" id="{0134508D-038E-D32E-4320-D20C69CA0B4F}"/>
                </a:ext>
              </a:extLst>
            </p:cNvPr>
            <p:cNvSpPr/>
            <p:nvPr/>
          </p:nvSpPr>
          <p:spPr bwMode="gray">
            <a:xfrm>
              <a:off x="7310558"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grpSp>
        <p:nvGrpSpPr>
          <p:cNvPr id="258" name="グループ化 257">
            <a:extLst>
              <a:ext uri="{FF2B5EF4-FFF2-40B4-BE49-F238E27FC236}">
                <a16:creationId xmlns:a16="http://schemas.microsoft.com/office/drawing/2014/main" id="{B20F0E69-6BEA-24DE-30BB-820B6DA98405}"/>
              </a:ext>
            </a:extLst>
          </p:cNvPr>
          <p:cNvGrpSpPr/>
          <p:nvPr/>
        </p:nvGrpSpPr>
        <p:grpSpPr>
          <a:xfrm>
            <a:off x="9728594" y="7776382"/>
            <a:ext cx="752583" cy="268287"/>
            <a:chOff x="2790602" y="5235534"/>
            <a:chExt cx="785196" cy="268287"/>
          </a:xfrm>
          <a:solidFill>
            <a:schemeClr val="bg1"/>
          </a:solidFill>
        </p:grpSpPr>
        <p:cxnSp>
          <p:nvCxnSpPr>
            <p:cNvPr id="259" name="直線矢印コネクタ 258">
              <a:extLst>
                <a:ext uri="{FF2B5EF4-FFF2-40B4-BE49-F238E27FC236}">
                  <a16:creationId xmlns:a16="http://schemas.microsoft.com/office/drawing/2014/main" id="{914518B8-319F-8A2A-DEB8-59E00F1DAB93}"/>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60" name="正方形/長方形 259">
              <a:extLst>
                <a:ext uri="{FF2B5EF4-FFF2-40B4-BE49-F238E27FC236}">
                  <a16:creationId xmlns:a16="http://schemas.microsoft.com/office/drawing/2014/main" id="{7C893C62-5CDF-9FCF-3721-8208CF634830}"/>
                </a:ext>
              </a:extLst>
            </p:cNvPr>
            <p:cNvSpPr/>
            <p:nvPr/>
          </p:nvSpPr>
          <p:spPr bwMode="gray">
            <a:xfrm>
              <a:off x="2951567"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5</a:t>
              </a:r>
              <a:r>
                <a:rPr kumimoji="0" lang="ja-JP" altLang="en-US"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61" name="テキスト ボックス 260">
            <a:extLst>
              <a:ext uri="{FF2B5EF4-FFF2-40B4-BE49-F238E27FC236}">
                <a16:creationId xmlns:a16="http://schemas.microsoft.com/office/drawing/2014/main" id="{52B11701-FE17-A410-AC91-5357433D1EA9}"/>
              </a:ext>
            </a:extLst>
          </p:cNvPr>
          <p:cNvSpPr txBox="1"/>
          <p:nvPr/>
        </p:nvSpPr>
        <p:spPr>
          <a:xfrm>
            <a:off x="8546237" y="4566227"/>
            <a:ext cx="877163" cy="184666"/>
          </a:xfrm>
          <a:prstGeom prst="rect">
            <a:avLst/>
          </a:prstGeom>
          <a:noFill/>
        </p:spPr>
        <p:txBody>
          <a:bodyPr wrap="none" rtlCol="0">
            <a:spAutoFit/>
          </a:bodyPr>
          <a:lstStyle/>
          <a:p>
            <a:r>
              <a:rPr kumimoji="1" lang="ja-JP" altLang="en-US" sz="600" b="1"/>
              <a:t>人手による作業時間</a:t>
            </a:r>
          </a:p>
        </p:txBody>
      </p:sp>
      <p:sp>
        <p:nvSpPr>
          <p:cNvPr id="262" name="テキスト ボックス 261">
            <a:extLst>
              <a:ext uri="{FF2B5EF4-FFF2-40B4-BE49-F238E27FC236}">
                <a16:creationId xmlns:a16="http://schemas.microsoft.com/office/drawing/2014/main" id="{B4A6309E-B322-911D-A7BE-8EA1A3E9DE80}"/>
              </a:ext>
            </a:extLst>
          </p:cNvPr>
          <p:cNvSpPr txBox="1"/>
          <p:nvPr/>
        </p:nvSpPr>
        <p:spPr>
          <a:xfrm>
            <a:off x="8550959" y="4375420"/>
            <a:ext cx="877163" cy="184666"/>
          </a:xfrm>
          <a:prstGeom prst="rect">
            <a:avLst/>
          </a:prstGeom>
          <a:noFill/>
        </p:spPr>
        <p:txBody>
          <a:bodyPr wrap="none" rtlCol="0">
            <a:spAutoFit/>
          </a:bodyPr>
          <a:lstStyle/>
          <a:p>
            <a:r>
              <a:rPr kumimoji="1" lang="ja-JP" altLang="en-US" sz="600" b="1"/>
              <a:t>機器による処理時間</a:t>
            </a:r>
          </a:p>
        </p:txBody>
      </p:sp>
      <p:cxnSp>
        <p:nvCxnSpPr>
          <p:cNvPr id="263" name="直線矢印コネクタ 262">
            <a:extLst>
              <a:ext uri="{FF2B5EF4-FFF2-40B4-BE49-F238E27FC236}">
                <a16:creationId xmlns:a16="http://schemas.microsoft.com/office/drawing/2014/main" id="{E61D6CD3-6299-C6F8-EA06-B79642F72224}"/>
              </a:ext>
            </a:extLst>
          </p:cNvPr>
          <p:cNvCxnSpPr>
            <a:cxnSpLocks/>
          </p:cNvCxnSpPr>
          <p:nvPr/>
        </p:nvCxnSpPr>
        <p:spPr>
          <a:xfrm>
            <a:off x="8060531" y="4657178"/>
            <a:ext cx="537028" cy="0"/>
          </a:xfrm>
          <a:prstGeom prst="straightConnector1">
            <a:avLst/>
          </a:prstGeom>
          <a:noFill/>
          <a:ln w="19050" cap="flat" cmpd="sng" algn="ctr">
            <a:solidFill>
              <a:srgbClr val="94CFEC"/>
            </a:solidFill>
            <a:prstDash val="solid"/>
            <a:headEnd type="arrow" w="lg" len="med"/>
            <a:tailEnd type="arrow" w="lg" len="med"/>
          </a:ln>
          <a:effectLst/>
        </p:spPr>
      </p:cxnSp>
      <p:cxnSp>
        <p:nvCxnSpPr>
          <p:cNvPr id="264" name="直線矢印コネクタ 263">
            <a:extLst>
              <a:ext uri="{FF2B5EF4-FFF2-40B4-BE49-F238E27FC236}">
                <a16:creationId xmlns:a16="http://schemas.microsoft.com/office/drawing/2014/main" id="{958399B6-F1FE-5A53-043C-0A7C8C034FFE}"/>
              </a:ext>
            </a:extLst>
          </p:cNvPr>
          <p:cNvCxnSpPr>
            <a:cxnSpLocks/>
          </p:cNvCxnSpPr>
          <p:nvPr/>
        </p:nvCxnSpPr>
        <p:spPr>
          <a:xfrm>
            <a:off x="7493794" y="4657178"/>
            <a:ext cx="537028" cy="0"/>
          </a:xfrm>
          <a:prstGeom prst="straightConnector1">
            <a:avLst/>
          </a:prstGeom>
          <a:noFill/>
          <a:ln w="19050" cap="flat" cmpd="sng" algn="ctr">
            <a:solidFill>
              <a:schemeClr val="tx1"/>
            </a:solidFill>
            <a:prstDash val="solid"/>
            <a:headEnd type="arrow" w="lg" len="med"/>
            <a:tailEnd type="arrow" w="lg" len="med"/>
          </a:ln>
          <a:effectLst/>
        </p:spPr>
      </p:cxnSp>
      <p:cxnSp>
        <p:nvCxnSpPr>
          <p:cNvPr id="265" name="直線矢印コネクタ 264">
            <a:extLst>
              <a:ext uri="{FF2B5EF4-FFF2-40B4-BE49-F238E27FC236}">
                <a16:creationId xmlns:a16="http://schemas.microsoft.com/office/drawing/2014/main" id="{667B1AA3-8F70-2E89-91BA-D7F92F646B08}"/>
              </a:ext>
            </a:extLst>
          </p:cNvPr>
          <p:cNvCxnSpPr>
            <a:cxnSpLocks/>
          </p:cNvCxnSpPr>
          <p:nvPr/>
        </p:nvCxnSpPr>
        <p:spPr>
          <a:xfrm>
            <a:off x="8060531" y="4467753"/>
            <a:ext cx="537028" cy="0"/>
          </a:xfrm>
          <a:prstGeom prst="straightConnector1">
            <a:avLst/>
          </a:prstGeom>
          <a:noFill/>
          <a:ln w="19050" cap="flat" cmpd="sng" algn="ctr">
            <a:solidFill>
              <a:srgbClr val="94CFEC"/>
            </a:solidFill>
            <a:prstDash val="sysDot"/>
            <a:headEnd type="arrow" w="lg" len="med"/>
            <a:tailEnd type="arrow" w="lg" len="med"/>
          </a:ln>
          <a:effectLst/>
        </p:spPr>
      </p:cxnSp>
      <p:cxnSp>
        <p:nvCxnSpPr>
          <p:cNvPr id="266" name="直線矢印コネクタ 265">
            <a:extLst>
              <a:ext uri="{FF2B5EF4-FFF2-40B4-BE49-F238E27FC236}">
                <a16:creationId xmlns:a16="http://schemas.microsoft.com/office/drawing/2014/main" id="{D259C749-5D7F-0B46-ED41-90904B0A58C8}"/>
              </a:ext>
            </a:extLst>
          </p:cNvPr>
          <p:cNvCxnSpPr>
            <a:cxnSpLocks/>
          </p:cNvCxnSpPr>
          <p:nvPr/>
        </p:nvCxnSpPr>
        <p:spPr>
          <a:xfrm>
            <a:off x="7493794" y="4467753"/>
            <a:ext cx="537028" cy="0"/>
          </a:xfrm>
          <a:prstGeom prst="straightConnector1">
            <a:avLst/>
          </a:prstGeom>
          <a:noFill/>
          <a:ln w="19050" cap="flat" cmpd="sng" algn="ctr">
            <a:solidFill>
              <a:schemeClr val="tx1"/>
            </a:solidFill>
            <a:prstDash val="sysDot"/>
            <a:headEnd type="arrow" w="lg" len="med"/>
            <a:tailEnd type="arrow" w="lg" len="med"/>
          </a:ln>
          <a:effectLst/>
        </p:spPr>
      </p:cxnSp>
      <p:sp>
        <p:nvSpPr>
          <p:cNvPr id="267" name="正方形/長方形 266">
            <a:extLst>
              <a:ext uri="{FF2B5EF4-FFF2-40B4-BE49-F238E27FC236}">
                <a16:creationId xmlns:a16="http://schemas.microsoft.com/office/drawing/2014/main" id="{3FDD9384-BEAE-C6EC-7F84-5187CC9E226F}"/>
              </a:ext>
            </a:extLst>
          </p:cNvPr>
          <p:cNvSpPr/>
          <p:nvPr/>
        </p:nvSpPr>
        <p:spPr bwMode="gray">
          <a:xfrm>
            <a:off x="9641787" y="3906443"/>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移動</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68" name="グループ化 267">
            <a:extLst>
              <a:ext uri="{FF2B5EF4-FFF2-40B4-BE49-F238E27FC236}">
                <a16:creationId xmlns:a16="http://schemas.microsoft.com/office/drawing/2014/main" id="{1B838AAF-8D26-265B-99D3-9B6C204D1E0E}"/>
              </a:ext>
            </a:extLst>
          </p:cNvPr>
          <p:cNvGrpSpPr/>
          <p:nvPr/>
        </p:nvGrpSpPr>
        <p:grpSpPr>
          <a:xfrm>
            <a:off x="10689565" y="2314073"/>
            <a:ext cx="780011" cy="243204"/>
            <a:chOff x="4089410" y="2398712"/>
            <a:chExt cx="1878277" cy="243204"/>
          </a:xfrm>
        </p:grpSpPr>
        <p:cxnSp>
          <p:nvCxnSpPr>
            <p:cNvPr id="269" name="直線矢印コネクタ 268">
              <a:extLst>
                <a:ext uri="{FF2B5EF4-FFF2-40B4-BE49-F238E27FC236}">
                  <a16:creationId xmlns:a16="http://schemas.microsoft.com/office/drawing/2014/main" id="{CA84D57D-26E2-F138-D4B4-018C962243A7}"/>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270" name="正方形/長方形 269">
              <a:extLst>
                <a:ext uri="{FF2B5EF4-FFF2-40B4-BE49-F238E27FC236}">
                  <a16:creationId xmlns:a16="http://schemas.microsoft.com/office/drawing/2014/main" id="{38BA5796-9CA2-4A2E-6278-25765CBDCDB8}"/>
                </a:ext>
              </a:extLst>
            </p:cNvPr>
            <p:cNvSpPr/>
            <p:nvPr/>
          </p:nvSpPr>
          <p:spPr bwMode="gray">
            <a:xfrm>
              <a:off x="4189550" y="2398712"/>
              <a:ext cx="1512124"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dirty="0">
                  <a:latin typeface="Meiryo UI" panose="020B0604030504040204" pitchFamily="50" charset="-128"/>
                  <a:ea typeface="Meiryo UI" panose="020B0604030504040204" pitchFamily="50" charset="-128"/>
                  <a:cs typeface="Arial" pitchFamily="34" charset="0"/>
                </a:rPr>
                <a:t>15</a:t>
              </a: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grpSp>
        <p:nvGrpSpPr>
          <p:cNvPr id="271" name="グループ化 270">
            <a:extLst>
              <a:ext uri="{FF2B5EF4-FFF2-40B4-BE49-F238E27FC236}">
                <a16:creationId xmlns:a16="http://schemas.microsoft.com/office/drawing/2014/main" id="{814669CC-E1EF-6498-280C-12F31459169D}"/>
              </a:ext>
            </a:extLst>
          </p:cNvPr>
          <p:cNvGrpSpPr/>
          <p:nvPr/>
        </p:nvGrpSpPr>
        <p:grpSpPr>
          <a:xfrm>
            <a:off x="9636602" y="3521339"/>
            <a:ext cx="785196" cy="268287"/>
            <a:chOff x="2790602" y="5235534"/>
            <a:chExt cx="785196" cy="268287"/>
          </a:xfrm>
          <a:solidFill>
            <a:schemeClr val="bg1"/>
          </a:solidFill>
        </p:grpSpPr>
        <p:cxnSp>
          <p:nvCxnSpPr>
            <p:cNvPr id="272" name="直線矢印コネクタ 271">
              <a:extLst>
                <a:ext uri="{FF2B5EF4-FFF2-40B4-BE49-F238E27FC236}">
                  <a16:creationId xmlns:a16="http://schemas.microsoft.com/office/drawing/2014/main" id="{EF428406-2363-8B60-D5DD-834289579333}"/>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73" name="正方形/長方形 272">
              <a:extLst>
                <a:ext uri="{FF2B5EF4-FFF2-40B4-BE49-F238E27FC236}">
                  <a16:creationId xmlns:a16="http://schemas.microsoft.com/office/drawing/2014/main" id="{1D8C8A1D-575C-9ECC-4518-DB1D7D66702C}"/>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74" name="四角形: 角を丸くする 273">
            <a:extLst>
              <a:ext uri="{FF2B5EF4-FFF2-40B4-BE49-F238E27FC236}">
                <a16:creationId xmlns:a16="http://schemas.microsoft.com/office/drawing/2014/main" id="{2B6CEE2C-A67F-3188-BAFD-39C06EB32143}"/>
              </a:ext>
            </a:extLst>
          </p:cNvPr>
          <p:cNvSpPr/>
          <p:nvPr/>
        </p:nvSpPr>
        <p:spPr bwMode="gray">
          <a:xfrm>
            <a:off x="10689565" y="1679613"/>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75" name="正方形/長方形 274">
            <a:extLst>
              <a:ext uri="{FF2B5EF4-FFF2-40B4-BE49-F238E27FC236}">
                <a16:creationId xmlns:a16="http://schemas.microsoft.com/office/drawing/2014/main" id="{6726686C-84F7-7FCF-5646-00128B6B466D}"/>
              </a:ext>
            </a:extLst>
          </p:cNvPr>
          <p:cNvSpPr/>
          <p:nvPr/>
        </p:nvSpPr>
        <p:spPr bwMode="gray">
          <a:xfrm>
            <a:off x="10707481" y="3906443"/>
            <a:ext cx="726628"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機器操作</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現地確認</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276" name="グループ化 275">
            <a:extLst>
              <a:ext uri="{FF2B5EF4-FFF2-40B4-BE49-F238E27FC236}">
                <a16:creationId xmlns:a16="http://schemas.microsoft.com/office/drawing/2014/main" id="{54041F2F-63EB-ABCB-B9D0-1A8A10D12B05}"/>
              </a:ext>
            </a:extLst>
          </p:cNvPr>
          <p:cNvGrpSpPr/>
          <p:nvPr/>
        </p:nvGrpSpPr>
        <p:grpSpPr>
          <a:xfrm>
            <a:off x="10713379" y="3521339"/>
            <a:ext cx="720730" cy="268287"/>
            <a:chOff x="2790602" y="5235534"/>
            <a:chExt cx="785196" cy="268287"/>
          </a:xfrm>
          <a:solidFill>
            <a:schemeClr val="bg1"/>
          </a:solidFill>
        </p:grpSpPr>
        <p:cxnSp>
          <p:nvCxnSpPr>
            <p:cNvPr id="277" name="直線矢印コネクタ 276">
              <a:extLst>
                <a:ext uri="{FF2B5EF4-FFF2-40B4-BE49-F238E27FC236}">
                  <a16:creationId xmlns:a16="http://schemas.microsoft.com/office/drawing/2014/main" id="{ECEC0221-011D-84B8-C574-2EBB1E137D1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78" name="正方形/長方形 277">
              <a:extLst>
                <a:ext uri="{FF2B5EF4-FFF2-40B4-BE49-F238E27FC236}">
                  <a16:creationId xmlns:a16="http://schemas.microsoft.com/office/drawing/2014/main" id="{421D4D66-0162-48AB-C99E-C3FB1708FD46}"/>
                </a:ext>
              </a:extLst>
            </p:cNvPr>
            <p:cNvSpPr/>
            <p:nvPr/>
          </p:nvSpPr>
          <p:spPr bwMode="gray">
            <a:xfrm>
              <a:off x="2874092" y="5235534"/>
              <a:ext cx="618220"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15</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279" name="直線矢印コネクタ 278">
            <a:extLst>
              <a:ext uri="{FF2B5EF4-FFF2-40B4-BE49-F238E27FC236}">
                <a16:creationId xmlns:a16="http://schemas.microsoft.com/office/drawing/2014/main" id="{9D9C5995-8475-AC41-53C0-79FE5673A8F5}"/>
              </a:ext>
            </a:extLst>
          </p:cNvPr>
          <p:cNvCxnSpPr>
            <a:cxnSpLocks/>
            <a:stCxn id="267" idx="3"/>
            <a:endCxn id="275" idx="1"/>
          </p:cNvCxnSpPr>
          <p:nvPr/>
        </p:nvCxnSpPr>
        <p:spPr>
          <a:xfrm>
            <a:off x="10426983" y="4176443"/>
            <a:ext cx="280498" cy="0"/>
          </a:xfrm>
          <a:prstGeom prst="straightConnector1">
            <a:avLst/>
          </a:prstGeom>
          <a:noFill/>
          <a:ln w="12700" cap="flat" cmpd="sng" algn="ctr">
            <a:solidFill>
              <a:srgbClr val="9E9E9E"/>
            </a:solidFill>
            <a:prstDash val="solid"/>
            <a:miter lim="800000"/>
            <a:tailEnd type="triangle"/>
          </a:ln>
          <a:effectLst/>
        </p:spPr>
      </p:cxnSp>
      <p:sp>
        <p:nvSpPr>
          <p:cNvPr id="280" name="正方形/長方形 279">
            <a:extLst>
              <a:ext uri="{FF2B5EF4-FFF2-40B4-BE49-F238E27FC236}">
                <a16:creationId xmlns:a16="http://schemas.microsoft.com/office/drawing/2014/main" id="{6FD3CBB0-DD6D-BE6A-3EC3-FDFE0896B99D}"/>
              </a:ext>
            </a:extLst>
          </p:cNvPr>
          <p:cNvSpPr/>
          <p:nvPr/>
        </p:nvSpPr>
        <p:spPr bwMode="gray">
          <a:xfrm>
            <a:off x="9650271" y="4485701"/>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81" name="正方形/長方形 280">
            <a:extLst>
              <a:ext uri="{FF2B5EF4-FFF2-40B4-BE49-F238E27FC236}">
                <a16:creationId xmlns:a16="http://schemas.microsoft.com/office/drawing/2014/main" id="{7612C12F-0EFE-8460-553F-0BBCBDE05DC8}"/>
              </a:ext>
            </a:extLst>
          </p:cNvPr>
          <p:cNvSpPr/>
          <p:nvPr/>
        </p:nvSpPr>
        <p:spPr bwMode="gray">
          <a:xfrm>
            <a:off x="10692930" y="2645284"/>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機器操作</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遠隔確認</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82" name="正方形/長方形 281">
            <a:extLst>
              <a:ext uri="{FF2B5EF4-FFF2-40B4-BE49-F238E27FC236}">
                <a16:creationId xmlns:a16="http://schemas.microsoft.com/office/drawing/2014/main" id="{3E4D0496-AD6F-7D96-4772-3E20EA3F2758}"/>
              </a:ext>
            </a:extLst>
          </p:cNvPr>
          <p:cNvSpPr/>
          <p:nvPr/>
        </p:nvSpPr>
        <p:spPr bwMode="gray">
          <a:xfrm>
            <a:off x="11691067" y="3906443"/>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移動</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83" name="グループ化 282">
            <a:extLst>
              <a:ext uri="{FF2B5EF4-FFF2-40B4-BE49-F238E27FC236}">
                <a16:creationId xmlns:a16="http://schemas.microsoft.com/office/drawing/2014/main" id="{1FCD7AF3-FE2C-46BF-4075-4E78180BE893}"/>
              </a:ext>
            </a:extLst>
          </p:cNvPr>
          <p:cNvGrpSpPr/>
          <p:nvPr/>
        </p:nvGrpSpPr>
        <p:grpSpPr>
          <a:xfrm>
            <a:off x="11685882" y="3521339"/>
            <a:ext cx="785196" cy="268287"/>
            <a:chOff x="2790602" y="5235534"/>
            <a:chExt cx="785196" cy="268287"/>
          </a:xfrm>
          <a:solidFill>
            <a:schemeClr val="bg1"/>
          </a:solidFill>
        </p:grpSpPr>
        <p:cxnSp>
          <p:nvCxnSpPr>
            <p:cNvPr id="284" name="直線矢印コネクタ 283">
              <a:extLst>
                <a:ext uri="{FF2B5EF4-FFF2-40B4-BE49-F238E27FC236}">
                  <a16:creationId xmlns:a16="http://schemas.microsoft.com/office/drawing/2014/main" id="{8EE7BA4A-7EE9-0C99-0886-5ABE2B0AE587}"/>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85" name="正方形/長方形 284">
              <a:extLst>
                <a:ext uri="{FF2B5EF4-FFF2-40B4-BE49-F238E27FC236}">
                  <a16:creationId xmlns:a16="http://schemas.microsoft.com/office/drawing/2014/main" id="{D66A76FA-62F6-3356-430C-240BC932A8D6}"/>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86" name="正方形/長方形 285">
            <a:extLst>
              <a:ext uri="{FF2B5EF4-FFF2-40B4-BE49-F238E27FC236}">
                <a16:creationId xmlns:a16="http://schemas.microsoft.com/office/drawing/2014/main" id="{2688FA13-6763-B02B-C657-8CF0C7340836}"/>
              </a:ext>
            </a:extLst>
          </p:cNvPr>
          <p:cNvSpPr/>
          <p:nvPr/>
        </p:nvSpPr>
        <p:spPr bwMode="gray">
          <a:xfrm>
            <a:off x="11699551" y="4485701"/>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87" name="直線矢印コネクタ 286">
            <a:extLst>
              <a:ext uri="{FF2B5EF4-FFF2-40B4-BE49-F238E27FC236}">
                <a16:creationId xmlns:a16="http://schemas.microsoft.com/office/drawing/2014/main" id="{FEF07C00-4095-FA91-8BE0-F15CB83C4822}"/>
              </a:ext>
            </a:extLst>
          </p:cNvPr>
          <p:cNvCxnSpPr>
            <a:cxnSpLocks/>
            <a:endCxn id="282" idx="1"/>
          </p:cNvCxnSpPr>
          <p:nvPr/>
        </p:nvCxnSpPr>
        <p:spPr>
          <a:xfrm>
            <a:off x="11431333" y="4176443"/>
            <a:ext cx="259734" cy="0"/>
          </a:xfrm>
          <a:prstGeom prst="straightConnector1">
            <a:avLst/>
          </a:prstGeom>
          <a:noFill/>
          <a:ln w="12700" cap="flat" cmpd="sng" algn="ctr">
            <a:solidFill>
              <a:srgbClr val="9E9E9E"/>
            </a:solidFill>
            <a:prstDash val="solid"/>
            <a:miter lim="800000"/>
            <a:tailEnd type="triangle"/>
          </a:ln>
          <a:effectLst/>
        </p:spPr>
      </p:cxnSp>
      <p:sp>
        <p:nvSpPr>
          <p:cNvPr id="288" name="正方形/長方形 287">
            <a:extLst>
              <a:ext uri="{FF2B5EF4-FFF2-40B4-BE49-F238E27FC236}">
                <a16:creationId xmlns:a16="http://schemas.microsoft.com/office/drawing/2014/main" id="{C822E7C0-8AC7-A2FB-B912-D9DFA2159EEB}"/>
              </a:ext>
            </a:extLst>
          </p:cNvPr>
          <p:cNvSpPr/>
          <p:nvPr/>
        </p:nvSpPr>
        <p:spPr>
          <a:xfrm>
            <a:off x="9588781" y="1314918"/>
            <a:ext cx="2987468" cy="351511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9" name="コネクタ: カギ線 288">
            <a:extLst>
              <a:ext uri="{FF2B5EF4-FFF2-40B4-BE49-F238E27FC236}">
                <a16:creationId xmlns:a16="http://schemas.microsoft.com/office/drawing/2014/main" id="{2D2FD56F-5CB3-69F9-0224-22F9F0C7438D}"/>
              </a:ext>
            </a:extLst>
          </p:cNvPr>
          <p:cNvCxnSpPr>
            <a:cxnSpLocks/>
            <a:stCxn id="291" idx="3"/>
            <a:endCxn id="274" idx="1"/>
          </p:cNvCxnSpPr>
          <p:nvPr/>
        </p:nvCxnSpPr>
        <p:spPr>
          <a:xfrm flipV="1">
            <a:off x="10411251" y="1949611"/>
            <a:ext cx="278314" cy="965671"/>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290" name="コネクタ: カギ線 289">
            <a:extLst>
              <a:ext uri="{FF2B5EF4-FFF2-40B4-BE49-F238E27FC236}">
                <a16:creationId xmlns:a16="http://schemas.microsoft.com/office/drawing/2014/main" id="{156CAE68-1CAA-9535-1413-19E8950FFC83}"/>
              </a:ext>
            </a:extLst>
          </p:cNvPr>
          <p:cNvCxnSpPr>
            <a:cxnSpLocks/>
            <a:stCxn id="274" idx="3"/>
            <a:endCxn id="292" idx="1"/>
          </p:cNvCxnSpPr>
          <p:nvPr/>
        </p:nvCxnSpPr>
        <p:spPr>
          <a:xfrm>
            <a:off x="11469576" y="1949611"/>
            <a:ext cx="288139" cy="965671"/>
          </a:xfrm>
          <a:prstGeom prst="bentConnector3">
            <a:avLst>
              <a:gd name="adj1" fmla="val 50000"/>
            </a:avLst>
          </a:prstGeom>
          <a:noFill/>
          <a:ln w="12700" cap="flat" cmpd="sng" algn="ctr">
            <a:solidFill>
              <a:srgbClr val="9E9E9E"/>
            </a:solidFill>
            <a:prstDash val="solid"/>
            <a:miter lim="800000"/>
            <a:tailEnd type="triangle"/>
          </a:ln>
          <a:effectLst/>
        </p:spPr>
      </p:cxnSp>
      <p:sp>
        <p:nvSpPr>
          <p:cNvPr id="291" name="正方形/長方形 290">
            <a:extLst>
              <a:ext uri="{FF2B5EF4-FFF2-40B4-BE49-F238E27FC236}">
                <a16:creationId xmlns:a16="http://schemas.microsoft.com/office/drawing/2014/main" id="{1D650EED-9571-AC76-870A-61DE009EEF47}"/>
              </a:ext>
            </a:extLst>
          </p:cNvPr>
          <p:cNvSpPr/>
          <p:nvPr/>
        </p:nvSpPr>
        <p:spPr bwMode="gray">
          <a:xfrm>
            <a:off x="9671260" y="2645284"/>
            <a:ext cx="739991" cy="539995"/>
          </a:xfrm>
          <a:prstGeom prst="rect">
            <a:avLst/>
          </a:prstGeom>
          <a:no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92" name="正方形/長方形 291">
            <a:extLst>
              <a:ext uri="{FF2B5EF4-FFF2-40B4-BE49-F238E27FC236}">
                <a16:creationId xmlns:a16="http://schemas.microsoft.com/office/drawing/2014/main" id="{CBF7C7A0-E5B0-3522-F9E6-DE560522B235}"/>
              </a:ext>
            </a:extLst>
          </p:cNvPr>
          <p:cNvSpPr/>
          <p:nvPr/>
        </p:nvSpPr>
        <p:spPr bwMode="gray">
          <a:xfrm>
            <a:off x="11757715" y="2645284"/>
            <a:ext cx="739991" cy="539995"/>
          </a:xfrm>
          <a:prstGeom prst="rect">
            <a:avLst/>
          </a:prstGeom>
          <a:no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93" name="テキスト ボックス 292">
            <a:extLst>
              <a:ext uri="{FF2B5EF4-FFF2-40B4-BE49-F238E27FC236}">
                <a16:creationId xmlns:a16="http://schemas.microsoft.com/office/drawing/2014/main" id="{CAC7146D-5908-A1B2-4776-991092B8F694}"/>
              </a:ext>
            </a:extLst>
          </p:cNvPr>
          <p:cNvSpPr txBox="1"/>
          <p:nvPr/>
        </p:nvSpPr>
        <p:spPr>
          <a:xfrm>
            <a:off x="9588781" y="1036602"/>
            <a:ext cx="2987468" cy="276999"/>
          </a:xfrm>
          <a:prstGeom prst="rect">
            <a:avLst/>
          </a:prstGeom>
          <a:solidFill>
            <a:srgbClr val="D9DFE7"/>
          </a:solidFill>
          <a:ln w="12700">
            <a:solidFill>
              <a:schemeClr val="tx1"/>
            </a:solidFill>
          </a:ln>
        </p:spPr>
        <p:txBody>
          <a:bodyPr wrap="square">
            <a:spAutoFit/>
          </a:bodyPr>
          <a:lstStyle/>
          <a:p>
            <a:pPr algn="ctr"/>
            <a:r>
              <a:rPr kumimoji="1" lang="ja-JP" altLang="en-US" sz="1200" b="1">
                <a:latin typeface="+mn-ea"/>
              </a:rPr>
              <a:t>■遠隔化</a:t>
            </a:r>
            <a:r>
              <a:rPr lang="ja-JP" altLang="en-US" sz="1100" b="1">
                <a:latin typeface="+mn-ea"/>
              </a:rPr>
              <a:t>に</a:t>
            </a:r>
            <a:r>
              <a:rPr lang="ja-JP" altLang="en-US" sz="1050" b="1">
                <a:latin typeface="+mn-ea"/>
              </a:rPr>
              <a:t>よる</a:t>
            </a:r>
            <a:r>
              <a:rPr kumimoji="1" lang="ja-JP" altLang="en-US" sz="1050" b="1">
                <a:latin typeface="+mn-ea"/>
              </a:rPr>
              <a:t>人手作業の削減</a:t>
            </a:r>
            <a:endParaRPr kumimoji="1" lang="en-US" altLang="ja-JP" sz="1200" b="1">
              <a:latin typeface="+mn-ea"/>
            </a:endParaRPr>
          </a:p>
        </p:txBody>
      </p:sp>
      <p:sp>
        <p:nvSpPr>
          <p:cNvPr id="294" name="正方形/長方形 293">
            <a:extLst>
              <a:ext uri="{FF2B5EF4-FFF2-40B4-BE49-F238E27FC236}">
                <a16:creationId xmlns:a16="http://schemas.microsoft.com/office/drawing/2014/main" id="{E16EF4DF-FFF6-A999-56F9-C0538EC0EF02}"/>
              </a:ext>
            </a:extLst>
          </p:cNvPr>
          <p:cNvSpPr/>
          <p:nvPr/>
        </p:nvSpPr>
        <p:spPr>
          <a:xfrm>
            <a:off x="928192" y="5245407"/>
            <a:ext cx="2923230" cy="4186584"/>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テキスト ボックス 294">
            <a:extLst>
              <a:ext uri="{FF2B5EF4-FFF2-40B4-BE49-F238E27FC236}">
                <a16:creationId xmlns:a16="http://schemas.microsoft.com/office/drawing/2014/main" id="{5BB0253E-4CD7-ABFD-94E4-8988D0B5B00C}"/>
              </a:ext>
            </a:extLst>
          </p:cNvPr>
          <p:cNvSpPr txBox="1"/>
          <p:nvPr/>
        </p:nvSpPr>
        <p:spPr>
          <a:xfrm>
            <a:off x="928192" y="4968408"/>
            <a:ext cx="2916879" cy="276999"/>
          </a:xfrm>
          <a:prstGeom prst="rect">
            <a:avLst/>
          </a:prstGeom>
          <a:solidFill>
            <a:schemeClr val="accent2">
              <a:lumMod val="20000"/>
              <a:lumOff val="80000"/>
            </a:schemeClr>
          </a:solidFill>
          <a:ln w="12700">
            <a:solidFill>
              <a:schemeClr val="tx1"/>
            </a:solidFill>
          </a:ln>
        </p:spPr>
        <p:txBody>
          <a:bodyPr wrap="square">
            <a:spAutoFit/>
          </a:bodyPr>
          <a:lstStyle/>
          <a:p>
            <a:pPr algn="ctr"/>
            <a:r>
              <a:rPr kumimoji="1" lang="ja-JP" altLang="en-US" sz="1200" b="1">
                <a:latin typeface="+mn-ea"/>
              </a:rPr>
              <a:t>■高速化・機器補助</a:t>
            </a:r>
            <a:r>
              <a:rPr lang="ja-JP" altLang="en-US" sz="1000" b="1">
                <a:latin typeface="+mn-ea"/>
              </a:rPr>
              <a:t>による</a:t>
            </a:r>
            <a:r>
              <a:rPr kumimoji="1" lang="ja-JP" altLang="en-US" sz="1000" b="1">
                <a:latin typeface="+mn-ea"/>
              </a:rPr>
              <a:t>人手作業の削減</a:t>
            </a:r>
            <a:endParaRPr kumimoji="1" lang="en-US" altLang="ja-JP" sz="1200" b="1">
              <a:latin typeface="+mn-ea"/>
            </a:endParaRPr>
          </a:p>
        </p:txBody>
      </p:sp>
      <p:sp>
        <p:nvSpPr>
          <p:cNvPr id="296" name="正方形/長方形 295">
            <a:extLst>
              <a:ext uri="{FF2B5EF4-FFF2-40B4-BE49-F238E27FC236}">
                <a16:creationId xmlns:a16="http://schemas.microsoft.com/office/drawing/2014/main" id="{58FA42B0-8488-BBA3-9847-F1601AF01DE9}"/>
              </a:ext>
            </a:extLst>
          </p:cNvPr>
          <p:cNvSpPr/>
          <p:nvPr/>
        </p:nvSpPr>
        <p:spPr bwMode="gray">
          <a:xfrm>
            <a:off x="2016034" y="8163666"/>
            <a:ext cx="785195" cy="643451"/>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97" name="コネクタ: カギ線 296">
            <a:extLst>
              <a:ext uri="{FF2B5EF4-FFF2-40B4-BE49-F238E27FC236}">
                <a16:creationId xmlns:a16="http://schemas.microsoft.com/office/drawing/2014/main" id="{9B2364EA-ED3B-9881-31A2-31F3C377505F}"/>
              </a:ext>
            </a:extLst>
          </p:cNvPr>
          <p:cNvCxnSpPr>
            <a:cxnSpLocks/>
            <a:stCxn id="306" idx="3"/>
            <a:endCxn id="305" idx="1"/>
          </p:cNvCxnSpPr>
          <p:nvPr/>
        </p:nvCxnSpPr>
        <p:spPr>
          <a:xfrm flipV="1">
            <a:off x="1772158" y="5829123"/>
            <a:ext cx="249061" cy="1107790"/>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298" name="コネクタ: カギ線 297">
            <a:extLst>
              <a:ext uri="{FF2B5EF4-FFF2-40B4-BE49-F238E27FC236}">
                <a16:creationId xmlns:a16="http://schemas.microsoft.com/office/drawing/2014/main" id="{C9E832F0-0042-FD4C-99B9-5F527D73B7E8}"/>
              </a:ext>
            </a:extLst>
          </p:cNvPr>
          <p:cNvCxnSpPr>
            <a:cxnSpLocks/>
            <a:stCxn id="305" idx="3"/>
            <a:endCxn id="310" idx="1"/>
          </p:cNvCxnSpPr>
          <p:nvPr/>
        </p:nvCxnSpPr>
        <p:spPr>
          <a:xfrm>
            <a:off x="2801230" y="5829123"/>
            <a:ext cx="209483" cy="1107790"/>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299" name="グループ化 298">
            <a:extLst>
              <a:ext uri="{FF2B5EF4-FFF2-40B4-BE49-F238E27FC236}">
                <a16:creationId xmlns:a16="http://schemas.microsoft.com/office/drawing/2014/main" id="{A46D3DA4-5677-410E-AC28-9C6324C86CA5}"/>
              </a:ext>
            </a:extLst>
          </p:cNvPr>
          <p:cNvGrpSpPr/>
          <p:nvPr/>
        </p:nvGrpSpPr>
        <p:grpSpPr>
          <a:xfrm>
            <a:off x="1996505" y="6241462"/>
            <a:ext cx="780011" cy="289796"/>
            <a:chOff x="4089410" y="2398712"/>
            <a:chExt cx="1878277" cy="243204"/>
          </a:xfrm>
        </p:grpSpPr>
        <p:cxnSp>
          <p:nvCxnSpPr>
            <p:cNvPr id="300" name="直線矢印コネクタ 299">
              <a:extLst>
                <a:ext uri="{FF2B5EF4-FFF2-40B4-BE49-F238E27FC236}">
                  <a16:creationId xmlns:a16="http://schemas.microsoft.com/office/drawing/2014/main" id="{12181129-F168-273B-3E3E-A4C8112524ED}"/>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301" name="正方形/長方形 300">
              <a:extLst>
                <a:ext uri="{FF2B5EF4-FFF2-40B4-BE49-F238E27FC236}">
                  <a16:creationId xmlns:a16="http://schemas.microsoft.com/office/drawing/2014/main" id="{1F9F60BB-3CAD-69E8-0D24-967CC8F66A44}"/>
                </a:ext>
              </a:extLst>
            </p:cNvPr>
            <p:cNvSpPr/>
            <p:nvPr/>
          </p:nvSpPr>
          <p:spPr bwMode="gray">
            <a:xfrm>
              <a:off x="4189550" y="2398712"/>
              <a:ext cx="1512124"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50</a:t>
              </a:r>
              <a:r>
                <a:rPr lang="ja-JP" altLang="en-US" sz="1200" b="1" kern="0">
                  <a:latin typeface="Meiryo UI" panose="020B0604030504040204" pitchFamily="50" charset="-128"/>
                  <a:ea typeface="Meiryo UI" panose="020B0604030504040204" pitchFamily="50" charset="-128"/>
                  <a:cs typeface="Arial" pitchFamily="34" charset="0"/>
                </a:rPr>
                <a:t>秒</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grpSp>
        <p:nvGrpSpPr>
          <p:cNvPr id="302" name="グループ化 301">
            <a:extLst>
              <a:ext uri="{FF2B5EF4-FFF2-40B4-BE49-F238E27FC236}">
                <a16:creationId xmlns:a16="http://schemas.microsoft.com/office/drawing/2014/main" id="{A297C35A-13E6-7D79-7E8B-7F8406622229}"/>
              </a:ext>
            </a:extLst>
          </p:cNvPr>
          <p:cNvGrpSpPr/>
          <p:nvPr/>
        </p:nvGrpSpPr>
        <p:grpSpPr>
          <a:xfrm>
            <a:off x="2016034" y="7778563"/>
            <a:ext cx="785196" cy="319684"/>
            <a:chOff x="2790602" y="5235534"/>
            <a:chExt cx="785196" cy="268287"/>
          </a:xfrm>
          <a:solidFill>
            <a:schemeClr val="bg1"/>
          </a:solidFill>
        </p:grpSpPr>
        <p:cxnSp>
          <p:nvCxnSpPr>
            <p:cNvPr id="303" name="直線矢印コネクタ 302">
              <a:extLst>
                <a:ext uri="{FF2B5EF4-FFF2-40B4-BE49-F238E27FC236}">
                  <a16:creationId xmlns:a16="http://schemas.microsoft.com/office/drawing/2014/main" id="{13DD8120-FCD1-BDC1-2319-479A4B4EAB3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304" name="正方形/長方形 303">
              <a:extLst>
                <a:ext uri="{FF2B5EF4-FFF2-40B4-BE49-F238E27FC236}">
                  <a16:creationId xmlns:a16="http://schemas.microsoft.com/office/drawing/2014/main" id="{0A488249-44DE-822D-EB0B-B3CDBAA39709}"/>
                </a:ext>
              </a:extLst>
            </p:cNvPr>
            <p:cNvSpPr/>
            <p:nvPr/>
          </p:nvSpPr>
          <p:spPr bwMode="gray">
            <a:xfrm>
              <a:off x="2847372" y="5235534"/>
              <a:ext cx="671659"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180</a:t>
              </a:r>
              <a:r>
                <a:rPr kumimoji="0" lang="ja-JP" altLang="en-US" sz="1200" b="1" kern="0">
                  <a:solidFill>
                    <a:prstClr val="black"/>
                  </a:solidFill>
                  <a:latin typeface="Meiryo UI" panose="020B0604030504040204" pitchFamily="50" charset="-128"/>
                  <a:ea typeface="Meiryo UI" panose="020B0604030504040204" pitchFamily="50" charset="-128"/>
                  <a:cs typeface="Arial" pitchFamily="34" charset="0"/>
                </a:rPr>
                <a:t>秒</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305" name="四角形: 角を丸くする 304">
            <a:extLst>
              <a:ext uri="{FF2B5EF4-FFF2-40B4-BE49-F238E27FC236}">
                <a16:creationId xmlns:a16="http://schemas.microsoft.com/office/drawing/2014/main" id="{C01A3EC3-02D8-3AC4-EBF0-AA3FDEE807A2}"/>
              </a:ext>
            </a:extLst>
          </p:cNvPr>
          <p:cNvSpPr/>
          <p:nvPr/>
        </p:nvSpPr>
        <p:spPr bwMode="gray">
          <a:xfrm>
            <a:off x="2021219" y="5507400"/>
            <a:ext cx="780011" cy="64344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306" name="正方形/長方形 305">
            <a:extLst>
              <a:ext uri="{FF2B5EF4-FFF2-40B4-BE49-F238E27FC236}">
                <a16:creationId xmlns:a16="http://schemas.microsoft.com/office/drawing/2014/main" id="{ED2B4A3A-2DBD-999C-1273-3B78455CC93A}"/>
              </a:ext>
            </a:extLst>
          </p:cNvPr>
          <p:cNvSpPr/>
          <p:nvPr/>
        </p:nvSpPr>
        <p:spPr bwMode="gray">
          <a:xfrm>
            <a:off x="1032167" y="6615190"/>
            <a:ext cx="739991" cy="643445"/>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307" name="グループ化 306">
            <a:extLst>
              <a:ext uri="{FF2B5EF4-FFF2-40B4-BE49-F238E27FC236}">
                <a16:creationId xmlns:a16="http://schemas.microsoft.com/office/drawing/2014/main" id="{1D860C10-04FB-DD58-B790-54BC557A63BA}"/>
              </a:ext>
            </a:extLst>
          </p:cNvPr>
          <p:cNvGrpSpPr/>
          <p:nvPr/>
        </p:nvGrpSpPr>
        <p:grpSpPr>
          <a:xfrm>
            <a:off x="1034689" y="6268975"/>
            <a:ext cx="792206" cy="289796"/>
            <a:chOff x="2856500" y="3390055"/>
            <a:chExt cx="792206" cy="243204"/>
          </a:xfrm>
        </p:grpSpPr>
        <p:cxnSp>
          <p:nvCxnSpPr>
            <p:cNvPr id="308" name="直線矢印コネクタ 307">
              <a:extLst>
                <a:ext uri="{FF2B5EF4-FFF2-40B4-BE49-F238E27FC236}">
                  <a16:creationId xmlns:a16="http://schemas.microsoft.com/office/drawing/2014/main" id="{6885DB1A-9E0C-BCC3-28C5-8D61BB8C6648}"/>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309" name="正方形/長方形 308">
              <a:extLst>
                <a:ext uri="{FF2B5EF4-FFF2-40B4-BE49-F238E27FC236}">
                  <a16:creationId xmlns:a16="http://schemas.microsoft.com/office/drawing/2014/main" id="{97DC4F73-FE19-5796-1070-179C9D694307}"/>
                </a:ext>
              </a:extLst>
            </p:cNvPr>
            <p:cNvSpPr/>
            <p:nvPr/>
          </p:nvSpPr>
          <p:spPr bwMode="gray">
            <a:xfrm>
              <a:off x="2943182"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30</a:t>
              </a:r>
              <a:r>
                <a:rPr lang="ja-JP" altLang="en-US" sz="1200" b="1" kern="0">
                  <a:latin typeface="Meiryo UI" panose="020B0604030504040204" pitchFamily="50" charset="-128"/>
                  <a:ea typeface="Meiryo UI" panose="020B0604030504040204" pitchFamily="50" charset="-128"/>
                  <a:cs typeface="Arial" pitchFamily="34" charset="0"/>
                </a:rPr>
                <a:t>秒</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310" name="正方形/長方形 309">
            <a:extLst>
              <a:ext uri="{FF2B5EF4-FFF2-40B4-BE49-F238E27FC236}">
                <a16:creationId xmlns:a16="http://schemas.microsoft.com/office/drawing/2014/main" id="{6C36EC90-F09D-784D-D9E8-93EEA795ED37}"/>
              </a:ext>
            </a:extLst>
          </p:cNvPr>
          <p:cNvSpPr/>
          <p:nvPr/>
        </p:nvSpPr>
        <p:spPr bwMode="gray">
          <a:xfrm>
            <a:off x="3010713" y="6615190"/>
            <a:ext cx="726628" cy="643445"/>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a:t>
            </a:r>
          </a:p>
        </p:txBody>
      </p:sp>
      <p:grpSp>
        <p:nvGrpSpPr>
          <p:cNvPr id="311" name="グループ化 310">
            <a:extLst>
              <a:ext uri="{FF2B5EF4-FFF2-40B4-BE49-F238E27FC236}">
                <a16:creationId xmlns:a16="http://schemas.microsoft.com/office/drawing/2014/main" id="{D0D1B16F-80B8-3073-055C-A0650C0037F5}"/>
              </a:ext>
            </a:extLst>
          </p:cNvPr>
          <p:cNvGrpSpPr/>
          <p:nvPr/>
        </p:nvGrpSpPr>
        <p:grpSpPr>
          <a:xfrm>
            <a:off x="3010713" y="6268975"/>
            <a:ext cx="745162" cy="289796"/>
            <a:chOff x="7272176" y="3390055"/>
            <a:chExt cx="531257" cy="243204"/>
          </a:xfrm>
        </p:grpSpPr>
        <p:cxnSp>
          <p:nvCxnSpPr>
            <p:cNvPr id="312" name="直線矢印コネクタ 311">
              <a:extLst>
                <a:ext uri="{FF2B5EF4-FFF2-40B4-BE49-F238E27FC236}">
                  <a16:creationId xmlns:a16="http://schemas.microsoft.com/office/drawing/2014/main" id="{ED9EBFAC-72E0-EEF7-B5C8-C966EDD16AC4}"/>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313" name="正方形/長方形 312">
              <a:extLst>
                <a:ext uri="{FF2B5EF4-FFF2-40B4-BE49-F238E27FC236}">
                  <a16:creationId xmlns:a16="http://schemas.microsoft.com/office/drawing/2014/main" id="{56156865-9DAD-A3DC-1F50-87AD5DA58AFD}"/>
                </a:ext>
              </a:extLst>
            </p:cNvPr>
            <p:cNvSpPr/>
            <p:nvPr/>
          </p:nvSpPr>
          <p:spPr bwMode="gray">
            <a:xfrm>
              <a:off x="7317077"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20</a:t>
              </a:r>
              <a:r>
                <a:rPr lang="ja-JP" altLang="en-US" sz="1200" b="1" kern="0">
                  <a:latin typeface="Meiryo UI" panose="020B0604030504040204" pitchFamily="50" charset="-128"/>
                  <a:ea typeface="Meiryo UI" panose="020B0604030504040204" pitchFamily="50" charset="-128"/>
                  <a:cs typeface="Arial" pitchFamily="34" charset="0"/>
                </a:rPr>
                <a:t>秒</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grpSp>
        <p:nvGrpSpPr>
          <p:cNvPr id="314" name="グループ化 313">
            <a:extLst>
              <a:ext uri="{FF2B5EF4-FFF2-40B4-BE49-F238E27FC236}">
                <a16:creationId xmlns:a16="http://schemas.microsoft.com/office/drawing/2014/main" id="{BBDE9C60-49F5-5B9D-351F-AD910DA698FA}"/>
              </a:ext>
            </a:extLst>
          </p:cNvPr>
          <p:cNvGrpSpPr/>
          <p:nvPr/>
        </p:nvGrpSpPr>
        <p:grpSpPr>
          <a:xfrm>
            <a:off x="3016611" y="7778563"/>
            <a:ext cx="720730" cy="319684"/>
            <a:chOff x="2790602" y="5235534"/>
            <a:chExt cx="785196" cy="268287"/>
          </a:xfrm>
          <a:solidFill>
            <a:schemeClr val="bg1"/>
          </a:solidFill>
        </p:grpSpPr>
        <p:cxnSp>
          <p:nvCxnSpPr>
            <p:cNvPr id="315" name="直線矢印コネクタ 314">
              <a:extLst>
                <a:ext uri="{FF2B5EF4-FFF2-40B4-BE49-F238E27FC236}">
                  <a16:creationId xmlns:a16="http://schemas.microsoft.com/office/drawing/2014/main" id="{103B9FC9-AA16-0425-0A5E-A8466A26D1E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316" name="正方形/長方形 315">
              <a:extLst>
                <a:ext uri="{FF2B5EF4-FFF2-40B4-BE49-F238E27FC236}">
                  <a16:creationId xmlns:a16="http://schemas.microsoft.com/office/drawing/2014/main" id="{7E9CF5E9-0009-FEB2-CDE0-FE0463152C72}"/>
                </a:ext>
              </a:extLst>
            </p:cNvPr>
            <p:cNvSpPr/>
            <p:nvPr/>
          </p:nvSpPr>
          <p:spPr bwMode="gray">
            <a:xfrm>
              <a:off x="2874091" y="5235534"/>
              <a:ext cx="618220"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20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秒</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317" name="直線矢印コネクタ 316">
            <a:extLst>
              <a:ext uri="{FF2B5EF4-FFF2-40B4-BE49-F238E27FC236}">
                <a16:creationId xmlns:a16="http://schemas.microsoft.com/office/drawing/2014/main" id="{C157A63C-C1F5-71C9-B681-245FDDB5CC27}"/>
              </a:ext>
            </a:extLst>
          </p:cNvPr>
          <p:cNvCxnSpPr>
            <a:cxnSpLocks/>
            <a:stCxn id="296" idx="3"/>
            <a:endCxn id="326" idx="1"/>
          </p:cNvCxnSpPr>
          <p:nvPr/>
        </p:nvCxnSpPr>
        <p:spPr>
          <a:xfrm flipV="1">
            <a:off x="2801229" y="8485383"/>
            <a:ext cx="209484" cy="9"/>
          </a:xfrm>
          <a:prstGeom prst="straightConnector1">
            <a:avLst/>
          </a:prstGeom>
          <a:noFill/>
          <a:ln w="12700" cap="flat" cmpd="sng" algn="ctr">
            <a:solidFill>
              <a:srgbClr val="9E9E9E"/>
            </a:solidFill>
            <a:prstDash val="solid"/>
            <a:miter lim="800000"/>
            <a:tailEnd type="triangle"/>
          </a:ln>
          <a:effectLst/>
        </p:spPr>
      </p:cxnSp>
      <p:cxnSp>
        <p:nvCxnSpPr>
          <p:cNvPr id="318" name="直線矢印コネクタ 317">
            <a:extLst>
              <a:ext uri="{FF2B5EF4-FFF2-40B4-BE49-F238E27FC236}">
                <a16:creationId xmlns:a16="http://schemas.microsoft.com/office/drawing/2014/main" id="{B690E53B-F513-285D-136F-6C025669396A}"/>
              </a:ext>
            </a:extLst>
          </p:cNvPr>
          <p:cNvCxnSpPr>
            <a:cxnSpLocks/>
            <a:stCxn id="321" idx="3"/>
            <a:endCxn id="296" idx="1"/>
          </p:cNvCxnSpPr>
          <p:nvPr/>
        </p:nvCxnSpPr>
        <p:spPr>
          <a:xfrm>
            <a:off x="1769636" y="8485392"/>
            <a:ext cx="246398" cy="0"/>
          </a:xfrm>
          <a:prstGeom prst="straightConnector1">
            <a:avLst/>
          </a:prstGeom>
          <a:noFill/>
          <a:ln w="12700" cap="flat" cmpd="sng" algn="ctr">
            <a:solidFill>
              <a:srgbClr val="9E9E9E"/>
            </a:solidFill>
            <a:prstDash val="solid"/>
            <a:miter lim="800000"/>
            <a:tailEnd type="triangle"/>
          </a:ln>
          <a:effectLst/>
        </p:spPr>
      </p:cxnSp>
      <p:sp>
        <p:nvSpPr>
          <p:cNvPr id="319" name="正方形/長方形 318">
            <a:extLst>
              <a:ext uri="{FF2B5EF4-FFF2-40B4-BE49-F238E27FC236}">
                <a16:creationId xmlns:a16="http://schemas.microsoft.com/office/drawing/2014/main" id="{E7D01E11-FCC3-8E2A-2824-A624C0102FC9}"/>
              </a:ext>
            </a:extLst>
          </p:cNvPr>
          <p:cNvSpPr/>
          <p:nvPr/>
        </p:nvSpPr>
        <p:spPr bwMode="gray">
          <a:xfrm>
            <a:off x="2029703" y="8866495"/>
            <a:ext cx="771526" cy="225832"/>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20" name="正方形/長方形 319">
            <a:extLst>
              <a:ext uri="{FF2B5EF4-FFF2-40B4-BE49-F238E27FC236}">
                <a16:creationId xmlns:a16="http://schemas.microsoft.com/office/drawing/2014/main" id="{7B765ED8-323C-06B2-3DC2-385CE13761A6}"/>
              </a:ext>
            </a:extLst>
          </p:cNvPr>
          <p:cNvSpPr/>
          <p:nvPr/>
        </p:nvSpPr>
        <p:spPr bwMode="gray">
          <a:xfrm>
            <a:off x="2016034" y="7309159"/>
            <a:ext cx="767702" cy="225832"/>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21" name="正方形/長方形 320">
            <a:extLst>
              <a:ext uri="{FF2B5EF4-FFF2-40B4-BE49-F238E27FC236}">
                <a16:creationId xmlns:a16="http://schemas.microsoft.com/office/drawing/2014/main" id="{7A10B7D4-1923-CB25-5ABE-F9BBA0F2129A}"/>
              </a:ext>
            </a:extLst>
          </p:cNvPr>
          <p:cNvSpPr/>
          <p:nvPr/>
        </p:nvSpPr>
        <p:spPr bwMode="gray">
          <a:xfrm>
            <a:off x="1029862" y="8163666"/>
            <a:ext cx="739774" cy="643451"/>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322" name="グループ化 321">
            <a:extLst>
              <a:ext uri="{FF2B5EF4-FFF2-40B4-BE49-F238E27FC236}">
                <a16:creationId xmlns:a16="http://schemas.microsoft.com/office/drawing/2014/main" id="{AF03E72C-1DF2-9B6D-CCF3-1C53E1398C94}"/>
              </a:ext>
            </a:extLst>
          </p:cNvPr>
          <p:cNvGrpSpPr/>
          <p:nvPr/>
        </p:nvGrpSpPr>
        <p:grpSpPr>
          <a:xfrm>
            <a:off x="1024677" y="7778563"/>
            <a:ext cx="785196" cy="319684"/>
            <a:chOff x="2790602" y="5235534"/>
            <a:chExt cx="785196" cy="268287"/>
          </a:xfrm>
          <a:solidFill>
            <a:schemeClr val="bg1"/>
          </a:solidFill>
        </p:grpSpPr>
        <p:cxnSp>
          <p:nvCxnSpPr>
            <p:cNvPr id="323" name="直線矢印コネクタ 322">
              <a:extLst>
                <a:ext uri="{FF2B5EF4-FFF2-40B4-BE49-F238E27FC236}">
                  <a16:creationId xmlns:a16="http://schemas.microsoft.com/office/drawing/2014/main" id="{FFDDB0CB-2941-872D-1149-A0AEFC165DFF}"/>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324" name="正方形/長方形 323">
              <a:extLst>
                <a:ext uri="{FF2B5EF4-FFF2-40B4-BE49-F238E27FC236}">
                  <a16:creationId xmlns:a16="http://schemas.microsoft.com/office/drawing/2014/main" id="{479F9A44-B331-3C49-95F3-BC75BE4AF110}"/>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秒</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325" name="正方形/長方形 324">
            <a:extLst>
              <a:ext uri="{FF2B5EF4-FFF2-40B4-BE49-F238E27FC236}">
                <a16:creationId xmlns:a16="http://schemas.microsoft.com/office/drawing/2014/main" id="{3D81675A-1C5E-3AD2-07FB-9F7F9C23C85B}"/>
              </a:ext>
            </a:extLst>
          </p:cNvPr>
          <p:cNvSpPr/>
          <p:nvPr/>
        </p:nvSpPr>
        <p:spPr bwMode="gray">
          <a:xfrm>
            <a:off x="2006786" y="6615190"/>
            <a:ext cx="739991" cy="643445"/>
          </a:xfrm>
          <a:prstGeom prst="rect">
            <a:avLst/>
          </a:prstGeom>
          <a:solidFill>
            <a:srgbClr val="EAF5FB"/>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補助・操作</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326" name="正方形/長方形 325">
            <a:extLst>
              <a:ext uri="{FF2B5EF4-FFF2-40B4-BE49-F238E27FC236}">
                <a16:creationId xmlns:a16="http://schemas.microsoft.com/office/drawing/2014/main" id="{71794A1A-DBC5-71D7-DF13-3358C60F27B9}"/>
              </a:ext>
            </a:extLst>
          </p:cNvPr>
          <p:cNvSpPr/>
          <p:nvPr/>
        </p:nvSpPr>
        <p:spPr bwMode="gray">
          <a:xfrm>
            <a:off x="3010713" y="8163657"/>
            <a:ext cx="726628" cy="643451"/>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a:t>
            </a:r>
          </a:p>
        </p:txBody>
      </p:sp>
      <p:sp>
        <p:nvSpPr>
          <p:cNvPr id="328" name="正方形/長方形 327">
            <a:extLst>
              <a:ext uri="{FF2B5EF4-FFF2-40B4-BE49-F238E27FC236}">
                <a16:creationId xmlns:a16="http://schemas.microsoft.com/office/drawing/2014/main" id="{E41BEAF5-FC42-4A10-C476-D2AD09400614}"/>
              </a:ext>
            </a:extLst>
          </p:cNvPr>
          <p:cNvSpPr/>
          <p:nvPr/>
        </p:nvSpPr>
        <p:spPr>
          <a:xfrm>
            <a:off x="0" y="0"/>
            <a:ext cx="12801600" cy="43313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「削減される人手による作業」の代表例</a:t>
            </a:r>
            <a:endParaRPr kumimoji="1" lang="ja-JP" altLang="en-US" sz="2000" b="1" dirty="0"/>
          </a:p>
        </p:txBody>
      </p:sp>
      <p:sp>
        <p:nvSpPr>
          <p:cNvPr id="2" name="正方形/長方形 1">
            <a:extLst>
              <a:ext uri="{FF2B5EF4-FFF2-40B4-BE49-F238E27FC236}">
                <a16:creationId xmlns:a16="http://schemas.microsoft.com/office/drawing/2014/main" id="{95C58D53-7B74-AF19-16FE-7D967F4926B4}"/>
              </a:ext>
            </a:extLst>
          </p:cNvPr>
          <p:cNvSpPr/>
          <p:nvPr/>
        </p:nvSpPr>
        <p:spPr>
          <a:xfrm>
            <a:off x="169486" y="627614"/>
            <a:ext cx="12387127" cy="352139"/>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省力化指標上算出が可能な「削減される人手による作業」の代表例</a:t>
            </a:r>
            <a:r>
              <a:rPr lang="ja-JP" altLang="en-US" sz="1600" dirty="0">
                <a:solidFill>
                  <a:schemeClr val="tx1"/>
                </a:solidFill>
              </a:rPr>
              <a:t>を以下に示します。</a:t>
            </a:r>
            <a:r>
              <a:rPr lang="ja-JP" altLang="en-US" sz="1400" b="1" dirty="0">
                <a:solidFill>
                  <a:schemeClr val="tx1"/>
                </a:solidFill>
              </a:rPr>
              <a:t>業務プロセスイメージ作成</a:t>
            </a:r>
            <a:r>
              <a:rPr lang="ja-JP" altLang="en-US" sz="1400" dirty="0">
                <a:solidFill>
                  <a:schemeClr val="tx1"/>
                </a:solidFill>
              </a:rPr>
              <a:t>の際に参照ください。</a:t>
            </a:r>
            <a:endParaRPr lang="en-US" altLang="ja-JP" sz="1200" dirty="0">
              <a:solidFill>
                <a:schemeClr val="tx1"/>
              </a:solidFill>
            </a:endParaRPr>
          </a:p>
        </p:txBody>
      </p:sp>
      <p:sp>
        <p:nvSpPr>
          <p:cNvPr id="3" name="スライド番号プレースホルダー 5">
            <a:extLst>
              <a:ext uri="{FF2B5EF4-FFF2-40B4-BE49-F238E27FC236}">
                <a16:creationId xmlns:a16="http://schemas.microsoft.com/office/drawing/2014/main" id="{54B262F0-A16B-598B-7E9B-FD456F23A138}"/>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4</a:t>
            </a:r>
            <a:endParaRPr lang="ja-JP" altLang="en-US" sz="2000" b="1" dirty="0">
              <a:solidFill>
                <a:schemeClr val="bg1"/>
              </a:solidFill>
            </a:endParaRPr>
          </a:p>
        </p:txBody>
      </p:sp>
    </p:spTree>
    <p:extLst>
      <p:ext uri="{BB962C8B-B14F-4D97-AF65-F5344CB8AC3E}">
        <p14:creationId xmlns:p14="http://schemas.microsoft.com/office/powerpoint/2010/main" val="40068594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068C12C083E3D4399BD9F362DCFB0C9" ma:contentTypeVersion="16" ma:contentTypeDescription="新しいドキュメントを作成します。" ma:contentTypeScope="" ma:versionID="c3473b8d4647c13c5de81b052b49516b">
  <xsd:schema xmlns:xsd="http://www.w3.org/2001/XMLSchema" xmlns:xs="http://www.w3.org/2001/XMLSchema" xmlns:p="http://schemas.microsoft.com/office/2006/metadata/properties" xmlns:ns2="2fd1058a-a26e-4bfb-9ed8-f6199fac1b55" xmlns:ns3="657d6e16-9cd1-4b89-89c3-c194a188f29e" targetNamespace="http://schemas.microsoft.com/office/2006/metadata/properties" ma:root="true" ma:fieldsID="8e0b40e3a3880cf71df1ee3315b48573" ns2:_="" ns3:_="">
    <xsd:import namespace="2fd1058a-a26e-4bfb-9ed8-f6199fac1b55"/>
    <xsd:import namespace="657d6e16-9cd1-4b89-89c3-c194a188f29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_x66f4__x65b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d1058a-a26e-4bfb-9ed8-f6199fac1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785717d7-19ec-47d4-9288-ce56b1256bd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x66f4__x65b0_" ma:index="23" nillable="true" ma:displayName="更新" ma:format="DateTime" ma:internalName="_x66f4__x65b0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657d6e16-9cd1-4b89-89c3-c194a188f29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8cdbb20-7f7e-46b3-b69f-2ab5eebc6b01}" ma:internalName="TaxCatchAll" ma:showField="CatchAllData" ma:web="657d6e16-9cd1-4b89-89c3-c194a188f29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6f4__x65b0_ xmlns="2fd1058a-a26e-4bfb-9ed8-f6199fac1b55" xsi:nil="true"/>
    <lcf76f155ced4ddcb4097134ff3c332f xmlns="2fd1058a-a26e-4bfb-9ed8-f6199fac1b55">
      <Terms xmlns="http://schemas.microsoft.com/office/infopath/2007/PartnerControls"/>
    </lcf76f155ced4ddcb4097134ff3c332f>
    <TaxCatchAll xmlns="657d6e16-9cd1-4b89-89c3-c194a188f29e" xsi:nil="true"/>
  </documentManagement>
</p:properties>
</file>

<file path=customXml/itemProps1.xml><?xml version="1.0" encoding="utf-8"?>
<ds:datastoreItem xmlns:ds="http://schemas.openxmlformats.org/officeDocument/2006/customXml" ds:itemID="{7BA15A51-9D97-4CC0-824C-3C3AF01477F1}"/>
</file>

<file path=customXml/itemProps2.xml><?xml version="1.0" encoding="utf-8"?>
<ds:datastoreItem xmlns:ds="http://schemas.openxmlformats.org/officeDocument/2006/customXml" ds:itemID="{D9683C12-993D-437F-97C0-7FA562F19FD7}"/>
</file>

<file path=customXml/itemProps3.xml><?xml version="1.0" encoding="utf-8"?>
<ds:datastoreItem xmlns:ds="http://schemas.openxmlformats.org/officeDocument/2006/customXml" ds:itemID="{7CD3AA38-CD8E-49A6-BE2B-E16E106797AF}"/>
</file>

<file path=docProps/app.xml><?xml version="1.0" encoding="utf-8"?>
<Properties xmlns="http://schemas.openxmlformats.org/officeDocument/2006/extended-properties" xmlns:vt="http://schemas.openxmlformats.org/officeDocument/2006/docPropsVTypes">
  <TotalTime>0</TotalTime>
  <Words>2006</Words>
  <Application>Microsoft Office PowerPoint</Application>
  <PresentationFormat>A3 297x420 mm</PresentationFormat>
  <Paragraphs>380</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Medium</vt:lpstr>
      <vt:lpstr>游ゴシック 本文</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2024-08-07T07:59:11Z</dcterms:created>
  <dcterms:modified xsi:type="dcterms:W3CDTF">2024-10-31T05:30:49Z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0x0101000068C12C083E3D4399BD9F362DCFB0C9</vt:lpwstr>
  </property>
</Properties>
</file>